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46.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sldIdLst>
    <p:sldId id="256" r:id="rId3"/>
    <p:sldId id="265" r:id="rId4"/>
    <p:sldId id="275" r:id="rId5"/>
    <p:sldId id="281" r:id="rId6"/>
    <p:sldId id="276" r:id="rId7"/>
    <p:sldId id="286" r:id="rId8"/>
    <p:sldId id="279" r:id="rId9"/>
    <p:sldId id="282" r:id="rId10"/>
    <p:sldId id="285" r:id="rId11"/>
    <p:sldId id="293" r:id="rId12"/>
    <p:sldId id="294" r:id="rId13"/>
    <p:sldId id="295" r:id="rId14"/>
    <p:sldId id="296" r:id="rId15"/>
    <p:sldId id="277" r:id="rId16"/>
    <p:sldId id="297" r:id="rId17"/>
    <p:sldId id="288" r:id="rId18"/>
    <p:sldId id="287" r:id="rId19"/>
    <p:sldId id="289" r:id="rId20"/>
    <p:sldId id="298" r:id="rId21"/>
    <p:sldId id="299" r:id="rId22"/>
    <p:sldId id="280" r:id="rId23"/>
    <p:sldId id="300" r:id="rId24"/>
    <p:sldId id="301" r:id="rId25"/>
    <p:sldId id="283" r:id="rId26"/>
    <p:sldId id="284" r:id="rId27"/>
    <p:sldId id="302" r:id="rId28"/>
    <p:sldId id="303" r:id="rId29"/>
    <p:sldId id="304" r:id="rId30"/>
    <p:sldId id="307" r:id="rId31"/>
    <p:sldId id="291" r:id="rId32"/>
    <p:sldId id="292" r:id="rId33"/>
    <p:sldId id="305" r:id="rId34"/>
    <p:sldId id="306" r:id="rId35"/>
    <p:sldId id="290" r:id="rId36"/>
    <p:sldId id="308"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70" autoAdjust="0"/>
  </p:normalViewPr>
  <p:slideViewPr>
    <p:cSldViewPr snapToGrid="0">
      <p:cViewPr varScale="1">
        <p:scale>
          <a:sx n="50" d="100"/>
          <a:sy n="50" d="100"/>
        </p:scale>
        <p:origin x="12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628547-B98D-4D30-A96E-DE290C19BD2D}" type="datetimeFigureOut">
              <a:rPr lang="zh-CN" altLang="en-US" smtClean="0"/>
              <a:t>2020/9/25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3765CD-6ED4-4119-AB4A-622609DD023D}" type="slidenum">
              <a:rPr lang="zh-CN" altLang="en-US" smtClean="0"/>
              <a:t>‹#›</a:t>
            </a:fld>
            <a:endParaRPr lang="zh-CN" altLang="en-US"/>
          </a:p>
        </p:txBody>
      </p:sp>
    </p:spTree>
    <p:extLst>
      <p:ext uri="{BB962C8B-B14F-4D97-AF65-F5344CB8AC3E}">
        <p14:creationId xmlns:p14="http://schemas.microsoft.com/office/powerpoint/2010/main" val="951794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总共</a:t>
            </a:r>
            <a:r>
              <a:rPr lang="en-US" altLang="zh-CN" dirty="0"/>
              <a:t>47</a:t>
            </a:r>
            <a:r>
              <a:rPr lang="zh-CN" altLang="en-US" dirty="0"/>
              <a:t>条指令</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55915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a:t>
            </a:r>
            <a:r>
              <a:rPr lang="en-US" altLang="zh-CN" dirty="0"/>
              <a:t>SRAM</a:t>
            </a:r>
            <a:r>
              <a:rPr lang="zh-CN" altLang="en-US" dirty="0"/>
              <a:t>写为例，各个信号电平时序变化如右所示</a:t>
            </a:r>
            <a:endParaRPr lang="en-US" altLang="zh-CN" sz="1200" b="0" kern="1200" dirty="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kern="1200" dirty="0">
                <a:solidFill>
                  <a:schemeClr val="tx1"/>
                </a:solidFill>
                <a:effectLst/>
                <a:latin typeface="微软雅黑" panose="020B0503020204020204" pitchFamily="34" charset="-122"/>
                <a:ea typeface="微软雅黑" panose="020B0503020204020204" pitchFamily="34" charset="-122"/>
                <a:cs typeface="+mn-cs"/>
              </a:rPr>
              <a:t>很多芯片为了节约管脚将同一管脚用于数据的输入和输出，因此需要使用</a:t>
            </a:r>
            <a:r>
              <a:rPr lang="en-US" altLang="zh-CN" sz="1200" b="0" kern="1200" dirty="0" err="1">
                <a:solidFill>
                  <a:schemeClr val="tx1"/>
                </a:solidFill>
                <a:effectLst/>
                <a:latin typeface="微软雅黑" panose="020B0503020204020204" pitchFamily="34" charset="-122"/>
                <a:ea typeface="微软雅黑" panose="020B0503020204020204" pitchFamily="34" charset="-122"/>
                <a:cs typeface="+mn-cs"/>
              </a:rPr>
              <a:t>Inout</a:t>
            </a:r>
            <a:r>
              <a:rPr lang="zh-CN" altLang="en-US" sz="1200" b="0" kern="1200" dirty="0">
                <a:solidFill>
                  <a:schemeClr val="tx1"/>
                </a:solidFill>
                <a:effectLst/>
                <a:latin typeface="微软雅黑" panose="020B0503020204020204" pitchFamily="34" charset="-122"/>
                <a:ea typeface="微软雅黑" panose="020B0503020204020204" pitchFamily="34" charset="-122"/>
                <a:cs typeface="+mn-cs"/>
              </a:rPr>
              <a:t>接口来使用这类芯片。</a:t>
            </a:r>
            <a:endParaRPr lang="en-US" altLang="zh-CN" sz="1200" b="0" kern="1200" dirty="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kern="1200" dirty="0">
                <a:solidFill>
                  <a:schemeClr val="tx1"/>
                </a:solidFill>
                <a:effectLst/>
                <a:latin typeface="微软雅黑" panose="020B0503020204020204" pitchFamily="34" charset="-122"/>
                <a:ea typeface="微软雅黑" panose="020B0503020204020204" pitchFamily="34" charset="-122"/>
                <a:cs typeface="+mn-cs"/>
              </a:rPr>
              <a:t>特殊控制：当读取时需要将写入设置为高阻态</a:t>
            </a:r>
            <a:endParaRPr lang="en-US" altLang="zh-CN" sz="1200" b="0" kern="1200" dirty="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13</a:t>
            </a:fld>
            <a:endParaRPr lang="zh-CN" altLang="en-US" dirty="0"/>
          </a:p>
        </p:txBody>
      </p:sp>
    </p:spTree>
    <p:extLst>
      <p:ext uri="{BB962C8B-B14F-4D97-AF65-F5344CB8AC3E}">
        <p14:creationId xmlns:p14="http://schemas.microsoft.com/office/powerpoint/2010/main" val="4199693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统一编址根据高</a:t>
            </a:r>
            <a:r>
              <a:rPr lang="en-US" altLang="zh-CN" dirty="0"/>
              <a:t>12</a:t>
            </a:r>
            <a:r>
              <a:rPr lang="zh-CN" altLang="en-US" dirty="0"/>
              <a:t>位区分不同外设，采用访存指令访问外设</a:t>
            </a:r>
          </a:p>
        </p:txBody>
      </p:sp>
      <p:sp>
        <p:nvSpPr>
          <p:cNvPr id="4" name="灯片编号占位符 3"/>
          <p:cNvSpPr>
            <a:spLocks noGrp="1"/>
          </p:cNvSpPr>
          <p:nvPr>
            <p:ph type="sldNum" sz="quarter" idx="5"/>
          </p:nvPr>
        </p:nvSpPr>
        <p:spPr/>
        <p:txBody>
          <a:bodyPr/>
          <a:lstStyle/>
          <a:p>
            <a:fld id="{EA3765CD-6ED4-4119-AB4A-622609DD023D}" type="slidenum">
              <a:rPr lang="zh-CN" altLang="en-US" smtClean="0"/>
              <a:t>15</a:t>
            </a:fld>
            <a:endParaRPr lang="zh-CN" altLang="en-US"/>
          </a:p>
        </p:txBody>
      </p:sp>
    </p:spTree>
    <p:extLst>
      <p:ext uri="{BB962C8B-B14F-4D97-AF65-F5344CB8AC3E}">
        <p14:creationId xmlns:p14="http://schemas.microsoft.com/office/powerpoint/2010/main" val="853342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下图中的</a:t>
            </a:r>
            <a:r>
              <a:rPr lang="en-US" altLang="zh-CN" dirty="0" err="1"/>
              <a:t>in_data</a:t>
            </a:r>
            <a:r>
              <a:rPr lang="zh-CN" altLang="en-US" dirty="0"/>
              <a:t>控制的就是字符的显示和位置，该值作为外部输入的情况下可以介入总线，实现和</a:t>
            </a:r>
            <a:r>
              <a:rPr lang="en-US" altLang="zh-CN" dirty="0"/>
              <a:t>CPU</a:t>
            </a:r>
            <a:r>
              <a:rPr lang="zh-CN" altLang="en-US" dirty="0"/>
              <a:t>交互。</a:t>
            </a:r>
          </a:p>
        </p:txBody>
      </p:sp>
      <p:sp>
        <p:nvSpPr>
          <p:cNvPr id="4" name="灯片编号占位符 3"/>
          <p:cNvSpPr>
            <a:spLocks noGrp="1"/>
          </p:cNvSpPr>
          <p:nvPr>
            <p:ph type="sldNum" sz="quarter" idx="5"/>
          </p:nvPr>
        </p:nvSpPr>
        <p:spPr/>
        <p:txBody>
          <a:bodyPr/>
          <a:lstStyle/>
          <a:p>
            <a:fld id="{EA3765CD-6ED4-4119-AB4A-622609DD023D}" type="slidenum">
              <a:rPr lang="zh-CN" altLang="en-US" smtClean="0"/>
              <a:t>16</a:t>
            </a:fld>
            <a:endParaRPr lang="zh-CN" altLang="en-US"/>
          </a:p>
        </p:txBody>
      </p:sp>
    </p:spTree>
    <p:extLst>
      <p:ext uri="{BB962C8B-B14F-4D97-AF65-F5344CB8AC3E}">
        <p14:creationId xmlns:p14="http://schemas.microsoft.com/office/powerpoint/2010/main" val="3828187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可以根据外部输入来调整显示内容。</a:t>
            </a:r>
          </a:p>
        </p:txBody>
      </p:sp>
      <p:sp>
        <p:nvSpPr>
          <p:cNvPr id="4" name="灯片编号占位符 3"/>
          <p:cNvSpPr>
            <a:spLocks noGrp="1"/>
          </p:cNvSpPr>
          <p:nvPr>
            <p:ph type="sldNum" sz="quarter" idx="5"/>
          </p:nvPr>
        </p:nvSpPr>
        <p:spPr/>
        <p:txBody>
          <a:bodyPr/>
          <a:lstStyle/>
          <a:p>
            <a:fld id="{EA3765CD-6ED4-4119-AB4A-622609DD023D}" type="slidenum">
              <a:rPr lang="zh-CN" altLang="en-US" smtClean="0"/>
              <a:t>17</a:t>
            </a:fld>
            <a:endParaRPr lang="zh-CN" altLang="en-US"/>
          </a:p>
        </p:txBody>
      </p:sp>
    </p:spTree>
    <p:extLst>
      <p:ext uri="{BB962C8B-B14F-4D97-AF65-F5344CB8AC3E}">
        <p14:creationId xmlns:p14="http://schemas.microsoft.com/office/powerpoint/2010/main" val="286523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图中四条指令都存在数据相关，从仿真波形图中可以看出指令相邻执行时寄存器写入正常</a:t>
            </a:r>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20</a:t>
            </a:fld>
            <a:endParaRPr lang="zh-CN" altLang="en-US" dirty="0"/>
          </a:p>
        </p:txBody>
      </p:sp>
    </p:spTree>
    <p:extLst>
      <p:ext uri="{BB962C8B-B14F-4D97-AF65-F5344CB8AC3E}">
        <p14:creationId xmlns:p14="http://schemas.microsoft.com/office/powerpoint/2010/main" val="668830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测试了部分逻辑操作指令，汇编代码如右上图所示，注释中表明了各个寄存器值的变化。对比下面的仿真波形图可以看出，寄存器的写数据</a:t>
            </a:r>
            <a:r>
              <a:rPr lang="en-US" altLang="zh-CN" dirty="0" err="1"/>
              <a:t>wdata</a:t>
            </a:r>
            <a:r>
              <a:rPr lang="zh-CN" altLang="en-US" dirty="0"/>
              <a:t>与结果相同，各寄存器值得变化符合预期</a:t>
            </a:r>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21</a:t>
            </a:fld>
            <a:endParaRPr lang="zh-CN" altLang="en-US" dirty="0"/>
          </a:p>
        </p:txBody>
      </p:sp>
    </p:spTree>
    <p:extLst>
      <p:ext uri="{BB962C8B-B14F-4D97-AF65-F5344CB8AC3E}">
        <p14:creationId xmlns:p14="http://schemas.microsoft.com/office/powerpoint/2010/main" val="2890308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类似得我们可以对比波形图和预期结果，两个相符。比如最后一条指令得计算结果是</a:t>
            </a:r>
            <a:r>
              <a:rPr lang="en-US" altLang="zh-CN" dirty="0"/>
              <a:t>$2</a:t>
            </a:r>
            <a:r>
              <a:rPr lang="zh-CN" altLang="en-US" dirty="0"/>
              <a:t>寄存器的值为十六进制数</a:t>
            </a:r>
            <a:r>
              <a:rPr lang="en-US" altLang="zh-CN" dirty="0"/>
              <a:t>ffffff80</a:t>
            </a:r>
            <a:r>
              <a:rPr lang="zh-CN" altLang="en-US" dirty="0"/>
              <a:t>，波形图箭头处显示</a:t>
            </a:r>
            <a:r>
              <a:rPr lang="en-US" altLang="zh-CN" dirty="0"/>
              <a:t>$2</a:t>
            </a:r>
            <a:r>
              <a:rPr lang="zh-CN" altLang="en-US" dirty="0"/>
              <a:t>寄存器的值确实如此</a:t>
            </a:r>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22</a:t>
            </a:fld>
            <a:endParaRPr lang="zh-CN" altLang="en-US" dirty="0"/>
          </a:p>
        </p:txBody>
      </p:sp>
    </p:spTree>
    <p:extLst>
      <p:ext uri="{BB962C8B-B14F-4D97-AF65-F5344CB8AC3E}">
        <p14:creationId xmlns:p14="http://schemas.microsoft.com/office/powerpoint/2010/main" val="1322420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a:t>
            </a:r>
            <a:r>
              <a:rPr lang="en-US" altLang="zh-CN" dirty="0" err="1"/>
              <a:t>movn</a:t>
            </a:r>
            <a:r>
              <a:rPr lang="zh-CN" altLang="en-US" dirty="0"/>
              <a:t>和</a:t>
            </a:r>
            <a:r>
              <a:rPr lang="en-US" altLang="zh-CN" dirty="0" err="1"/>
              <a:t>movz</a:t>
            </a:r>
            <a:r>
              <a:rPr lang="zh-CN" altLang="en-US" dirty="0"/>
              <a:t>指令时，我们先设置</a:t>
            </a:r>
            <a:r>
              <a:rPr lang="en-US" altLang="zh-CN" dirty="0"/>
              <a:t>$1234</a:t>
            </a:r>
            <a:r>
              <a:rPr lang="zh-CN" altLang="en-US" dirty="0"/>
              <a:t>的初值，然后</a:t>
            </a:r>
            <a:r>
              <a:rPr lang="en-US" altLang="zh-CN" dirty="0"/>
              <a:t>mov</a:t>
            </a:r>
            <a:r>
              <a:rPr lang="zh-CN" altLang="en-US" dirty="0"/>
              <a:t>指令根据第三个寄存器值是否为</a:t>
            </a:r>
            <a:r>
              <a:rPr lang="en-US" altLang="zh-CN" dirty="0"/>
              <a:t>0</a:t>
            </a:r>
            <a:r>
              <a:rPr lang="zh-CN" altLang="en-US" dirty="0"/>
              <a:t>，来决定是否将第二个寄存器的值赋给第一个寄存器</a:t>
            </a:r>
            <a:r>
              <a:rPr lang="en-US" altLang="zh-CN" dirty="0"/>
              <a:t>,</a:t>
            </a:r>
            <a:r>
              <a:rPr lang="zh-CN" altLang="en-US" dirty="0"/>
              <a:t>显然</a:t>
            </a:r>
            <a:r>
              <a:rPr lang="en-US" altLang="zh-CN" dirty="0"/>
              <a:t>Lui</a:t>
            </a:r>
            <a:r>
              <a:rPr lang="zh-CN" altLang="en-US" dirty="0"/>
              <a:t>指令需要写寄存器，写使能。然后第五条</a:t>
            </a:r>
            <a:r>
              <a:rPr lang="en-US" altLang="zh-CN" dirty="0" err="1"/>
              <a:t>movz</a:t>
            </a:r>
            <a:r>
              <a:rPr lang="zh-CN" altLang="en-US" dirty="0"/>
              <a:t>指令和第七条</a:t>
            </a:r>
            <a:r>
              <a:rPr lang="en-US" altLang="zh-CN" dirty="0" err="1"/>
              <a:t>movn</a:t>
            </a:r>
            <a:r>
              <a:rPr lang="zh-CN" altLang="en-US" dirty="0"/>
              <a:t>指令满足条件写寄存器而其他两个指令不满足条件，最终各个寄存器的值满足要求</a:t>
            </a:r>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23</a:t>
            </a:fld>
            <a:endParaRPr lang="zh-CN" altLang="en-US" dirty="0"/>
          </a:p>
        </p:txBody>
      </p:sp>
    </p:spTree>
    <p:extLst>
      <p:ext uri="{BB962C8B-B14F-4D97-AF65-F5344CB8AC3E}">
        <p14:creationId xmlns:p14="http://schemas.microsoft.com/office/powerpoint/2010/main" val="3097610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这里测试了一些算术运算指令，期间各变量值的变化和运算结果如波形图所示，结果完全正确</a:t>
            </a:r>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24</a:t>
            </a:fld>
            <a:endParaRPr lang="zh-CN" altLang="en-US" dirty="0"/>
          </a:p>
        </p:txBody>
      </p:sp>
    </p:spTree>
    <p:extLst>
      <p:ext uri="{BB962C8B-B14F-4D97-AF65-F5344CB8AC3E}">
        <p14:creationId xmlns:p14="http://schemas.microsoft.com/office/powerpoint/2010/main" val="3304897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接下来进行分支跳转指令的测试，图中箭头处表明了三处分支跳转，第一条是无条件跳转语句，并在其下一条延迟槽指令执行后跳转至目的地址。其中</a:t>
            </a:r>
            <a:r>
              <a:rPr lang="en-US" altLang="zh-CN" dirty="0" err="1"/>
              <a:t>cu_npc_op</a:t>
            </a:r>
            <a:r>
              <a:rPr lang="zh-CN" altLang="en-US" dirty="0"/>
              <a:t>表示跳转的类型：</a:t>
            </a:r>
            <a:r>
              <a:rPr lang="en-US" altLang="zh-CN" dirty="0"/>
              <a:t>1</a:t>
            </a:r>
            <a:r>
              <a:rPr lang="zh-CN" altLang="en-US" dirty="0"/>
              <a:t>表示顺序执行，</a:t>
            </a:r>
            <a:r>
              <a:rPr lang="en-US" altLang="zh-CN" dirty="0"/>
              <a:t>2</a:t>
            </a:r>
            <a:r>
              <a:rPr lang="zh-CN" altLang="en-US" dirty="0"/>
              <a:t>表示跳转语句，</a:t>
            </a:r>
            <a:r>
              <a:rPr lang="en-US" altLang="zh-CN" dirty="0"/>
              <a:t>3</a:t>
            </a:r>
            <a:r>
              <a:rPr lang="zh-CN" altLang="en-US" dirty="0"/>
              <a:t>表示分支语句。第二处条件跳转因</a:t>
            </a:r>
            <a:r>
              <a:rPr lang="en-US" altLang="zh-CN" dirty="0"/>
              <a:t>$1</a:t>
            </a:r>
            <a:r>
              <a:rPr lang="zh-CN" altLang="en-US" dirty="0"/>
              <a:t>和</a:t>
            </a:r>
            <a:r>
              <a:rPr lang="en-US" altLang="zh-CN" dirty="0"/>
              <a:t>$2</a:t>
            </a:r>
            <a:r>
              <a:rPr lang="zh-CN" altLang="en-US" dirty="0"/>
              <a:t>的值不同，故不进行跳转，第三处条件跳转在执行地址为十六进制数</a:t>
            </a:r>
            <a:r>
              <a:rPr lang="en-US" altLang="zh-CN" dirty="0"/>
              <a:t>28</a:t>
            </a:r>
            <a:r>
              <a:rPr lang="zh-CN" altLang="en-US" dirty="0"/>
              <a:t>的延迟槽指令后跳转到地址为十六进制数</a:t>
            </a:r>
            <a:r>
              <a:rPr lang="en-US" altLang="zh-CN" dirty="0"/>
              <a:t>34</a:t>
            </a:r>
            <a:r>
              <a:rPr lang="zh-CN" altLang="en-US" dirty="0"/>
              <a:t>的指令处</a:t>
            </a:r>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25</a:t>
            </a:fld>
            <a:endParaRPr lang="zh-CN" altLang="en-US" dirty="0"/>
          </a:p>
        </p:txBody>
      </p:sp>
    </p:spTree>
    <p:extLst>
      <p:ext uri="{BB962C8B-B14F-4D97-AF65-F5344CB8AC3E}">
        <p14:creationId xmlns:p14="http://schemas.microsoft.com/office/powerpoint/2010/main" val="49000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实现了五级流水，彩色线条是我们为了实现特殊功能增加的数据通路，</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38212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加载存储操作的汇编代码如上，这里模拟仿真还是采用的寄存器实现数据存储器的方式。数据存储器的内容如左下图所示。从结果显示来看，数据存储器和寄存器里的值都符和预期。同时，由于</a:t>
            </a:r>
            <a:r>
              <a:rPr lang="en-US" altLang="zh-CN" dirty="0"/>
              <a:t>load</a:t>
            </a:r>
            <a:r>
              <a:rPr lang="zh-CN" altLang="en-US" dirty="0"/>
              <a:t>和</a:t>
            </a:r>
            <a:r>
              <a:rPr lang="en-US" altLang="zh-CN" dirty="0" err="1"/>
              <a:t>sw</a:t>
            </a:r>
            <a:r>
              <a:rPr lang="zh-CN" altLang="en-US" dirty="0"/>
              <a:t>指令存在</a:t>
            </a:r>
            <a:r>
              <a:rPr lang="en-US" altLang="zh-CN" dirty="0"/>
              <a:t>load</a:t>
            </a:r>
            <a:r>
              <a:rPr lang="zh-CN" altLang="en-US" dirty="0"/>
              <a:t>相关，需要流水线暂停，从红色箭头处可以看出</a:t>
            </a:r>
            <a:r>
              <a:rPr lang="en-US" altLang="zh-CN" dirty="0"/>
              <a:t>load</a:t>
            </a:r>
            <a:r>
              <a:rPr lang="zh-CN" altLang="en-US" dirty="0"/>
              <a:t>指令时间的延长了</a:t>
            </a:r>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26</a:t>
            </a:fld>
            <a:endParaRPr lang="zh-CN" altLang="en-US" dirty="0"/>
          </a:p>
        </p:txBody>
      </p:sp>
    </p:spTree>
    <p:extLst>
      <p:ext uri="{BB962C8B-B14F-4D97-AF65-F5344CB8AC3E}">
        <p14:creationId xmlns:p14="http://schemas.microsoft.com/office/powerpoint/2010/main" val="2364305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左上代码打开文件，文件内容是事先预测的变量的值。然后在时钟下降沿读入各变量的值到相应的寄存器中，并通过</a:t>
            </a:r>
            <a:r>
              <a:rPr lang="en-US" altLang="zh-CN" dirty="0"/>
              <a:t>assign</a:t>
            </a:r>
            <a:r>
              <a:rPr lang="zh-CN" altLang="en-US" dirty="0"/>
              <a:t>赋值获取运行时对应变量的真实值。右侧代码显示在时钟上升沿的时候，逻辑判断预测值和真实值是否全部相同。如果存在不同则会在控制台打印值。在仿真结束时，控制台会打印错误数量或者通过测试</a:t>
            </a:r>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27</a:t>
            </a:fld>
            <a:endParaRPr lang="zh-CN" altLang="en-US" dirty="0"/>
          </a:p>
        </p:txBody>
      </p:sp>
    </p:spTree>
    <p:extLst>
      <p:ext uri="{BB962C8B-B14F-4D97-AF65-F5344CB8AC3E}">
        <p14:creationId xmlns:p14="http://schemas.microsoft.com/office/powerpoint/2010/main" val="4112386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左侧波形图箭头处显示上边运行时的真实值和下边从文件中读取到的数值两者不同，所以最下边表示存在错误的</a:t>
            </a:r>
            <a:r>
              <a:rPr lang="en-US" altLang="zh-CN" dirty="0"/>
              <a:t>error</a:t>
            </a:r>
            <a:r>
              <a:rPr lang="zh-CN" altLang="en-US" dirty="0"/>
              <a:t>信号高电平。控制台可以看到详细的错误信息和最终结果</a:t>
            </a:r>
            <a:endParaRPr lang="en-US" altLang="zh-CN" dirty="0"/>
          </a:p>
          <a:p>
            <a:r>
              <a:rPr lang="zh-CN" altLang="en-US" dirty="0"/>
              <a:t>右侧波形图两种数据完全相同，所以</a:t>
            </a:r>
            <a:r>
              <a:rPr lang="en-US" altLang="zh-CN" dirty="0"/>
              <a:t>error</a:t>
            </a:r>
            <a:r>
              <a:rPr lang="zh-CN" altLang="en-US" dirty="0"/>
              <a:t>一直是低电平，控制台最终显示通过提示</a:t>
            </a:r>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28</a:t>
            </a:fld>
            <a:endParaRPr lang="zh-CN" altLang="en-US" dirty="0"/>
          </a:p>
        </p:txBody>
      </p:sp>
    </p:spTree>
    <p:extLst>
      <p:ext uri="{BB962C8B-B14F-4D97-AF65-F5344CB8AC3E}">
        <p14:creationId xmlns:p14="http://schemas.microsoft.com/office/powerpoint/2010/main" val="476350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这里对</a:t>
            </a:r>
            <a:r>
              <a:rPr lang="en-US" altLang="zh-CN" dirty="0"/>
              <a:t>CPU</a:t>
            </a:r>
            <a:r>
              <a:rPr lang="zh-CN" altLang="en-US" dirty="0"/>
              <a:t>和</a:t>
            </a:r>
            <a:r>
              <a:rPr lang="en-US" altLang="zh-CN" dirty="0"/>
              <a:t>SRAM</a:t>
            </a:r>
            <a:r>
              <a:rPr lang="zh-CN" altLang="en-US" dirty="0"/>
              <a:t>进行了测试。首先我们是将一个数写入</a:t>
            </a:r>
            <a:r>
              <a:rPr lang="en-US" altLang="zh-CN" dirty="0"/>
              <a:t>SRAM</a:t>
            </a:r>
            <a:r>
              <a:rPr lang="zh-CN" altLang="en-US" dirty="0"/>
              <a:t>，其实就是写入一定的地址范围内，再读出该值，并送往数码管和</a:t>
            </a:r>
            <a:r>
              <a:rPr lang="en-US" altLang="zh-CN" dirty="0"/>
              <a:t>LED</a:t>
            </a:r>
            <a:r>
              <a:rPr lang="zh-CN" altLang="en-US" dirty="0"/>
              <a:t>灯进行显示。其中数码管显示数值为</a:t>
            </a:r>
            <a:r>
              <a:rPr lang="en-US" altLang="zh-CN" dirty="0"/>
              <a:t>4</a:t>
            </a:r>
            <a:r>
              <a:rPr lang="zh-CN" altLang="en-US" dirty="0"/>
              <a:t>，则</a:t>
            </a:r>
            <a:r>
              <a:rPr lang="en-US" altLang="zh-CN" dirty="0"/>
              <a:t>LED</a:t>
            </a:r>
            <a:r>
              <a:rPr lang="zh-CN" altLang="en-US" dirty="0"/>
              <a:t>等会显示对应的二进制数，</a:t>
            </a:r>
            <a:r>
              <a:rPr lang="en-US" altLang="zh-CN" dirty="0"/>
              <a:t>1</a:t>
            </a:r>
            <a:r>
              <a:rPr lang="zh-CN" altLang="en-US" dirty="0"/>
              <a:t>对应</a:t>
            </a:r>
            <a:r>
              <a:rPr lang="en-US" altLang="zh-CN" dirty="0"/>
              <a:t>LED</a:t>
            </a:r>
            <a:r>
              <a:rPr lang="zh-CN" altLang="en-US" dirty="0"/>
              <a:t>等亮，</a:t>
            </a:r>
            <a:r>
              <a:rPr lang="en-US" altLang="zh-CN" dirty="0"/>
              <a:t>0</a:t>
            </a:r>
            <a:r>
              <a:rPr lang="zh-CN" altLang="en-US" dirty="0"/>
              <a:t>则表示熄灭</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34971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先将</a:t>
            </a:r>
            <a:r>
              <a:rPr lang="en-US" altLang="zh-CN" dirty="0"/>
              <a:t>FLASH</a:t>
            </a:r>
            <a:r>
              <a:rPr lang="zh-CN" altLang="en-US" dirty="0"/>
              <a:t>里的内容加载到</a:t>
            </a:r>
            <a:r>
              <a:rPr lang="en-US" altLang="zh-CN" dirty="0"/>
              <a:t>FPGA</a:t>
            </a:r>
            <a:r>
              <a:rPr lang="zh-CN" altLang="en-US" dirty="0"/>
              <a:t>上，连接好显示器后，</a:t>
            </a:r>
            <a:r>
              <a:rPr lang="en-US" altLang="zh-CN" dirty="0"/>
              <a:t>PROGRAM</a:t>
            </a:r>
            <a:r>
              <a:rPr lang="zh-CN" altLang="en-US" dirty="0"/>
              <a:t>后可见显示器上显示了</a:t>
            </a:r>
            <a:r>
              <a:rPr lang="en-US" altLang="zh-CN" dirty="0"/>
              <a:t>F</a:t>
            </a:r>
            <a:r>
              <a:rPr lang="zh-CN" altLang="en-US" dirty="0"/>
              <a:t>字符的图片，这是因为我们测试时往总线上传输了一个显示字符</a:t>
            </a:r>
            <a:r>
              <a:rPr lang="en-US" altLang="zh-CN" dirty="0"/>
              <a:t>F</a:t>
            </a:r>
            <a:r>
              <a:rPr lang="zh-CN" altLang="en-US" dirty="0"/>
              <a:t>的信息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25635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要注意的是必需使用</a:t>
            </a:r>
            <a:r>
              <a:rPr lang="en-US" altLang="zh-CN" dirty="0"/>
              <a:t>VGA</a:t>
            </a:r>
            <a:r>
              <a:rPr lang="zh-CN" altLang="en-US" dirty="0"/>
              <a:t>直连的线，</a:t>
            </a:r>
            <a:r>
              <a:rPr lang="en-US" altLang="zh-CN" dirty="0"/>
              <a:t>VGA</a:t>
            </a:r>
            <a:r>
              <a:rPr lang="zh-CN" altLang="en-US" dirty="0"/>
              <a:t>转</a:t>
            </a:r>
            <a:r>
              <a:rPr lang="en-US" altLang="zh-CN" dirty="0"/>
              <a:t>HDMI</a:t>
            </a:r>
            <a:r>
              <a:rPr lang="zh-CN" altLang="en-US" dirty="0"/>
              <a:t>的转接线无法显示，可能原因是转接线进行了信号转换</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81179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帮助其他队伍解决问题，有一支队伍的</a:t>
            </a:r>
            <a:r>
              <a:rPr lang="en-US" altLang="zh-CN" dirty="0"/>
              <a:t>LED</a:t>
            </a:r>
            <a:r>
              <a:rPr lang="zh-CN" altLang="en-US" dirty="0"/>
              <a:t>显示出了问题，左边和右边的显示信号会合在一起，找我们求助，根据以往数字逻辑的经验，可能是由于时钟信号频率过快导致不同时期的信号混在一起。</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31923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3765CD-6ED4-4119-AB4A-622609DD023D}" type="slidenum">
              <a:rPr lang="zh-CN" altLang="en-US" smtClean="0"/>
              <a:t>35</a:t>
            </a:fld>
            <a:endParaRPr lang="zh-CN" altLang="en-US"/>
          </a:p>
        </p:txBody>
      </p:sp>
    </p:spTree>
    <p:extLst>
      <p:ext uri="{BB962C8B-B14F-4D97-AF65-F5344CB8AC3E}">
        <p14:creationId xmlns:p14="http://schemas.microsoft.com/office/powerpoint/2010/main" val="1343817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a:t>
            </a:r>
            <a:r>
              <a:rPr lang="en-US" altLang="zh-CN" dirty="0" err="1"/>
              <a:t>alu_op</a:t>
            </a:r>
            <a:r>
              <a:rPr lang="zh-CN" altLang="en-US" dirty="0"/>
              <a:t>是</a:t>
            </a:r>
            <a:r>
              <a:rPr lang="en-US" altLang="zh-CN" dirty="0"/>
              <a:t>ALU</a:t>
            </a:r>
            <a:r>
              <a:rPr lang="zh-CN" altLang="en-US" dirty="0"/>
              <a:t>运算的类型，</a:t>
            </a:r>
            <a:r>
              <a:rPr lang="en-US" altLang="zh-CN" dirty="0"/>
              <a:t>stall</a:t>
            </a:r>
            <a:r>
              <a:rPr lang="zh-CN" altLang="en-US" dirty="0"/>
              <a:t>控制流水线暂停</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7669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678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在处理指令的跳转时，我们对「是否跳转」以及「跳转目标」的判断大多都是在 </a:t>
            </a:r>
            <a:r>
              <a:rPr lang="en-US" altLang="zh-CN" b="0" i="0" dirty="0">
                <a:solidFill>
                  <a:srgbClr val="2C3E50"/>
                </a:solidFill>
                <a:effectLst/>
                <a:latin typeface="-apple-system"/>
              </a:rPr>
              <a:t>EX </a:t>
            </a:r>
            <a:r>
              <a:rPr lang="zh-CN" altLang="en-US" b="0" i="0" dirty="0">
                <a:solidFill>
                  <a:srgbClr val="2C3E50"/>
                </a:solidFill>
                <a:effectLst/>
                <a:latin typeface="-apple-system"/>
              </a:rPr>
              <a:t>阶段进行的：比如，</a:t>
            </a:r>
          </a:p>
          <a:p>
            <a:pPr algn="l">
              <a:buFont typeface="Arial" panose="020B0604020202020204" pitchFamily="34" charset="0"/>
              <a:buChar char="•"/>
            </a:pPr>
            <a:r>
              <a:rPr lang="zh-CN" altLang="en-US" b="0" i="0" dirty="0">
                <a:solidFill>
                  <a:srgbClr val="2C3E50"/>
                </a:solidFill>
                <a:effectLst/>
                <a:latin typeface="-apple-system"/>
              </a:rPr>
              <a:t>计算跳转目标地址</a:t>
            </a:r>
          </a:p>
          <a:p>
            <a:pPr algn="l">
              <a:buFont typeface="Arial" panose="020B0604020202020204" pitchFamily="34" charset="0"/>
              <a:buChar char="•"/>
            </a:pPr>
            <a:r>
              <a:rPr lang="zh-CN" altLang="en-US" b="0" i="0" dirty="0">
                <a:solidFill>
                  <a:srgbClr val="2C3E50"/>
                </a:solidFill>
                <a:effectLst/>
                <a:latin typeface="-apple-system"/>
              </a:rPr>
              <a:t>比较源寄存器的大小关系以及计算 是否为</a:t>
            </a:r>
            <a:r>
              <a:rPr lang="en-US" altLang="zh-CN" b="0" i="0" dirty="0">
                <a:solidFill>
                  <a:srgbClr val="2C3E50"/>
                </a:solidFill>
                <a:effectLst/>
                <a:latin typeface="-apple-system"/>
              </a:rPr>
              <a:t>0</a:t>
            </a:r>
            <a:r>
              <a:rPr lang="zh-CN" altLang="en-US" b="0" i="0" dirty="0">
                <a:solidFill>
                  <a:srgbClr val="2C3E50"/>
                </a:solidFill>
                <a:effectLst/>
                <a:latin typeface="-apple-system"/>
              </a:rPr>
              <a:t>的</a:t>
            </a:r>
            <a:r>
              <a:rPr lang="en-US" altLang="zh-CN" b="0" i="0" dirty="0">
                <a:solidFill>
                  <a:srgbClr val="2C3E50"/>
                </a:solidFill>
                <a:effectLst/>
                <a:latin typeface="-apple-system"/>
              </a:rPr>
              <a:t>Zero </a:t>
            </a:r>
            <a:r>
              <a:rPr lang="zh-CN" altLang="en-US" b="0" i="0" dirty="0">
                <a:solidFill>
                  <a:srgbClr val="2C3E50"/>
                </a:solidFill>
                <a:effectLst/>
                <a:latin typeface="-apple-system"/>
              </a:rPr>
              <a:t>控制信号</a:t>
            </a:r>
          </a:p>
          <a:p>
            <a:pPr algn="l"/>
            <a:r>
              <a:rPr lang="zh-CN" altLang="en-US" b="0" i="0" dirty="0">
                <a:solidFill>
                  <a:srgbClr val="2C3E50"/>
                </a:solidFill>
                <a:effectLst/>
                <a:latin typeface="-apple-system"/>
              </a:rPr>
              <a:t>因此对跳转的判断大多情况下都需要在 </a:t>
            </a:r>
            <a:r>
              <a:rPr lang="en-US" altLang="zh-CN" b="0" i="0" dirty="0">
                <a:solidFill>
                  <a:srgbClr val="2C3E50"/>
                </a:solidFill>
                <a:effectLst/>
                <a:latin typeface="-apple-system"/>
              </a:rPr>
              <a:t>EX </a:t>
            </a:r>
            <a:r>
              <a:rPr lang="zh-CN" altLang="en-US" b="0" i="0" dirty="0">
                <a:solidFill>
                  <a:srgbClr val="2C3E50"/>
                </a:solidFill>
                <a:effectLst/>
                <a:latin typeface="-apple-system"/>
              </a:rPr>
              <a:t>阶段才能得出结果。但是，我们在流水线 </a:t>
            </a:r>
            <a:r>
              <a:rPr lang="en-US" altLang="zh-CN" b="0" i="0" dirty="0">
                <a:solidFill>
                  <a:srgbClr val="2C3E50"/>
                </a:solidFill>
                <a:effectLst/>
                <a:latin typeface="-apple-system"/>
              </a:rPr>
              <a:t>CPU </a:t>
            </a:r>
            <a:r>
              <a:rPr lang="zh-CN" altLang="en-US" b="0" i="0" dirty="0">
                <a:solidFill>
                  <a:srgbClr val="2C3E50"/>
                </a:solidFill>
                <a:effectLst/>
                <a:latin typeface="-apple-system"/>
              </a:rPr>
              <a:t>中需要知道下一条指令取哪一条，这样流水线才能顺利的顺序执行。这种情况下，我们就会遇到 控制相关的问题。</a:t>
            </a:r>
            <a:endParaRPr lang="en-US" altLang="zh-CN" b="0" i="0" dirty="0">
              <a:solidFill>
                <a:srgbClr val="2C3E50"/>
              </a:solidFill>
              <a:effectLst/>
              <a:latin typeface="-apple-system"/>
            </a:endParaRPr>
          </a:p>
          <a:p>
            <a:pPr algn="l"/>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控制相关的解决主要可以靠流水线暂停或者分支预测来解决。流水线暂停也就是遇到分支指令时等待指令执行完毕后再取下一条指令，这样实际上将流水线</a:t>
            </a:r>
            <a:r>
              <a:rPr lang="en-US" altLang="zh-CN" b="0" i="0" dirty="0">
                <a:solidFill>
                  <a:srgbClr val="2C3E50"/>
                </a:solidFill>
                <a:effectLst/>
                <a:latin typeface="-apple-system"/>
              </a:rPr>
              <a:t>CPU</a:t>
            </a:r>
            <a:r>
              <a:rPr lang="zh-CN" altLang="en-US" b="0" i="0" dirty="0">
                <a:solidFill>
                  <a:srgbClr val="2C3E50"/>
                </a:solidFill>
                <a:effectLst/>
                <a:latin typeface="-apple-system"/>
              </a:rPr>
              <a:t>退化为单周期了。为了减少性能的退化，我们在完成了流水线暂停模块的编写后决定进行分支预测功能的开发。首先我们结合之前数据前递的思路，在</a:t>
            </a:r>
            <a:r>
              <a:rPr lang="en-US" altLang="zh-CN" b="0" i="0" dirty="0">
                <a:solidFill>
                  <a:srgbClr val="2C3E50"/>
                </a:solidFill>
                <a:effectLst/>
                <a:latin typeface="-apple-system"/>
              </a:rPr>
              <a:t>ID</a:t>
            </a:r>
            <a:r>
              <a:rPr lang="zh-CN" altLang="en-US" b="0" i="0" dirty="0">
                <a:solidFill>
                  <a:srgbClr val="2C3E50"/>
                </a:solidFill>
                <a:effectLst/>
                <a:latin typeface="-apple-system"/>
              </a:rPr>
              <a:t>阶段就可以对</a:t>
            </a:r>
            <a:r>
              <a:rPr lang="en-US" altLang="zh-CN" b="0" i="0" dirty="0">
                <a:solidFill>
                  <a:srgbClr val="2C3E50"/>
                </a:solidFill>
                <a:effectLst/>
                <a:latin typeface="-apple-system"/>
              </a:rPr>
              <a:t>BEQ</a:t>
            </a:r>
            <a:r>
              <a:rPr lang="zh-CN" altLang="en-US" b="0" i="0" dirty="0">
                <a:solidFill>
                  <a:srgbClr val="2C3E50"/>
                </a:solidFill>
                <a:effectLst/>
                <a:latin typeface="-apple-system"/>
              </a:rPr>
              <a:t>等指令的跳转条件进行判断，这样就可以只需要一个周期，也就是只对下一条指令的确定有影响。</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虽然</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上方提前判断的方法能够只经过一个周期就判断出指令是否需要跳转，但是也仍然需要一个周期，</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如果不进行流水线暂停的话，</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这就使得分支指令后一条指令必然会被执行，这就需要在</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编程</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或者编译器层面为分支指令之后插入一条延时槽指令，或者在分支指令之后对流水线进行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flush</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清空指令，无论哪一种方法在我们看来都不够完美。前者增加了额外的编译成本且破坏了人们对于分支指令的理解，后者会为流水线引入一个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Bubble</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气泡</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造成一个周期的延迟。对此，我们结合计算机体系结构课程的学习，决定采用动态分支预测技术，通过动态预测分支指令是否执行，对于预测</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结果为</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跳转的分支指令</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会</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提前取跳转后的指令，这样在预测成功的情况下就不再需要清空流水线，即使预测失败也不过是和之前一样造成一个周期的延迟。</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0995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分支预测技术大体上可以分为静态分支预测和动态分支预测，静态分支预测</a:t>
            </a:r>
            <a:r>
              <a:rPr lang="en-US" altLang="zh-CN" dirty="0"/>
              <a:t>……</a:t>
            </a:r>
            <a:r>
              <a:rPr lang="zh-CN" altLang="en-US" dirty="0"/>
              <a:t>（上面的内容）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为了提高分支预测的准确性，我们采用动态分支预测的方法，实现了基于历史跳转结果的</a:t>
            </a:r>
            <a:r>
              <a:rPr lang="en-US" altLang="zh-CN" dirty="0"/>
              <a:t>Bimodal</a:t>
            </a:r>
            <a:r>
              <a:rPr lang="zh-CN" altLang="en-US" dirty="0"/>
              <a:t>二位分支跳转预测器。</a:t>
            </a:r>
          </a:p>
          <a:p>
            <a:r>
              <a:rPr lang="zh-CN" altLang="en-US" dirty="0"/>
              <a:t>我们在取指阶段引入了额外的</a:t>
            </a:r>
            <a:r>
              <a:rPr lang="en-US" altLang="zh-CN" dirty="0" err="1"/>
              <a:t>branch_predict</a:t>
            </a:r>
            <a:r>
              <a:rPr lang="zh-CN" altLang="en-US" dirty="0"/>
              <a:t>模块，其中包含一个二位的饱和计数器</a:t>
            </a:r>
            <a:r>
              <a:rPr lang="en-US" altLang="zh-CN" dirty="0"/>
              <a:t>history</a:t>
            </a:r>
            <a:r>
              <a:rPr lang="zh-CN" altLang="en-US" dirty="0"/>
              <a:t>，其逻辑为二位分支预测的逻辑，主要分为四个状态，分别编码为</a:t>
            </a:r>
            <a:r>
              <a:rPr lang="en-US" altLang="zh-CN" dirty="0"/>
              <a:t>11</a:t>
            </a:r>
            <a:r>
              <a:rPr lang="zh-CN" altLang="en-US" dirty="0"/>
              <a:t>，</a:t>
            </a:r>
            <a:r>
              <a:rPr lang="en-US" altLang="zh-CN" dirty="0"/>
              <a:t>10</a:t>
            </a:r>
            <a:r>
              <a:rPr lang="zh-CN" altLang="en-US" dirty="0"/>
              <a:t>，</a:t>
            </a:r>
            <a:r>
              <a:rPr lang="en-US" altLang="zh-CN" dirty="0"/>
              <a:t>01</a:t>
            </a:r>
            <a:r>
              <a:rPr lang="zh-CN" altLang="en-US" dirty="0"/>
              <a:t>，</a:t>
            </a:r>
            <a:r>
              <a:rPr lang="en-US" altLang="zh-CN" dirty="0"/>
              <a:t>00</a:t>
            </a:r>
            <a:r>
              <a:rPr lang="zh-CN" altLang="en-US" dirty="0"/>
              <a:t>，状态机图如图中所示。我们通过判断预测是否成功对状态进行修改即可。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0098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这里是我们动态分支预测技术的具体实现，增加的数据通路主要如图，</a:t>
            </a:r>
            <a:r>
              <a:rPr lang="en-US" altLang="zh-CN" dirty="0"/>
              <a:t>IF</a:t>
            </a:r>
            <a:r>
              <a:rPr lang="zh-CN" altLang="en-US" dirty="0"/>
              <a:t>部分没有细化出来。中间的代码是预测失败的情况下</a:t>
            </a:r>
            <a:r>
              <a:rPr lang="en-US" altLang="zh-CN" dirty="0"/>
              <a:t>flush</a:t>
            </a:r>
            <a:r>
              <a:rPr lang="zh-CN" altLang="en-US" dirty="0"/>
              <a:t>清空流水线的方法，将本条指令替换为全</a:t>
            </a:r>
            <a:r>
              <a:rPr lang="en-US" altLang="zh-CN" dirty="0"/>
              <a:t>0</a:t>
            </a:r>
            <a:r>
              <a:rPr lang="zh-CN" altLang="en-US" dirty="0"/>
              <a:t>，即</a:t>
            </a:r>
            <a:r>
              <a:rPr lang="en-US" altLang="zh-CN" dirty="0"/>
              <a:t>NOP</a:t>
            </a:r>
            <a:r>
              <a:rPr lang="zh-CN" altLang="en-US" dirty="0"/>
              <a:t>。</a:t>
            </a:r>
            <a:endParaRPr lang="en-US" altLang="zh-CN" dirty="0"/>
          </a:p>
          <a:p>
            <a:r>
              <a:rPr lang="zh-CN" altLang="en-US" dirty="0"/>
              <a:t>下面是我们</a:t>
            </a:r>
            <a:r>
              <a:rPr lang="en-US" altLang="zh-CN" dirty="0"/>
              <a:t>ID</a:t>
            </a:r>
            <a:r>
              <a:rPr lang="zh-CN" altLang="en-US" dirty="0"/>
              <a:t>模块不同预测条件下的信号输出，因为分支预测不仅影响到下一条指令，还影响到下下一条指令，因此需要在预测失败时对</a:t>
            </a:r>
            <a:r>
              <a:rPr lang="en-US" altLang="zh-CN" dirty="0"/>
              <a:t>NPC</a:t>
            </a:r>
            <a:r>
              <a:rPr lang="zh-CN" altLang="en-US" dirty="0"/>
              <a:t>模块做额外的输入，比如在预测跳转实际不跳转时需要手动将</a:t>
            </a:r>
            <a:r>
              <a:rPr lang="en-US" altLang="zh-CN" dirty="0"/>
              <a:t>NPC</a:t>
            </a:r>
            <a:r>
              <a:rPr lang="zh-CN" altLang="en-US" dirty="0"/>
              <a:t>设置为分支指令的下一条指令地址，在预测不跳转实际跳转的情况下也需要将</a:t>
            </a:r>
            <a:r>
              <a:rPr lang="en-US" altLang="zh-CN" dirty="0"/>
              <a:t>NPC</a:t>
            </a:r>
            <a:r>
              <a:rPr lang="zh-CN" altLang="en-US" dirty="0"/>
              <a:t>设为跳转目的指令地址。</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61116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设计总线的目的是为了方便</a:t>
            </a:r>
            <a:r>
              <a:rPr lang="en-US" altLang="zh-CN" dirty="0"/>
              <a:t>CPU</a:t>
            </a:r>
            <a:r>
              <a:rPr lang="zh-CN" altLang="en-US" dirty="0"/>
              <a:t>在访存阶段完成对数据存储器和外设的控制</a:t>
            </a:r>
            <a:endParaRPr lang="en-US" altLang="zh-CN" dirty="0"/>
          </a:p>
          <a:p>
            <a:r>
              <a:rPr lang="zh-CN" altLang="en-US" dirty="0"/>
              <a:t>由于我们的</a:t>
            </a:r>
            <a:r>
              <a:rPr lang="en-US" altLang="zh-CN" dirty="0"/>
              <a:t>CPU</a:t>
            </a:r>
            <a:r>
              <a:rPr lang="zh-CN" altLang="en-US" dirty="0">
                <a:latin typeface="微软雅黑" panose="020B0503020204020204" pitchFamily="34" charset="-122"/>
                <a:ea typeface="微软雅黑" panose="020B0503020204020204" pitchFamily="34" charset="-122"/>
              </a:rPr>
              <a:t>无需及时响应外设的输入且没有设计</a:t>
            </a:r>
            <a:r>
              <a:rPr lang="en-US" altLang="zh-CN" dirty="0">
                <a:latin typeface="微软雅黑" panose="020B0503020204020204" pitchFamily="34" charset="-122"/>
                <a:ea typeface="微软雅黑" panose="020B0503020204020204" pitchFamily="34" charset="-122"/>
              </a:rPr>
              <a:t>CP0</a:t>
            </a:r>
            <a:r>
              <a:rPr lang="zh-CN" altLang="en-US" dirty="0">
                <a:latin typeface="微软雅黑" panose="020B0503020204020204" pitchFamily="34" charset="-122"/>
                <a:ea typeface="微软雅黑" panose="020B0503020204020204" pitchFamily="34" charset="-122"/>
              </a:rPr>
              <a:t>，因此无需考虑中断</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而</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本身工作速度慢，因此将数据存储器和低速外设共用总线不会明显拖慢</a:t>
            </a:r>
            <a:r>
              <a:rPr lang="en-US" altLang="zh-CN" dirty="0">
                <a:latin typeface="微软雅黑" panose="020B0503020204020204" pitchFamily="34" charset="-122"/>
                <a:ea typeface="微软雅黑" panose="020B0503020204020204" pitchFamily="34" charset="-122"/>
              </a:rPr>
              <a:t>CPU</a:t>
            </a:r>
          </a:p>
          <a:p>
            <a:r>
              <a:rPr lang="zh-CN" altLang="en-US" dirty="0">
                <a:latin typeface="微软雅黑" panose="020B0503020204020204" pitchFamily="34" charset="-122"/>
                <a:ea typeface="微软雅黑" panose="020B0503020204020204" pitchFamily="34" charset="-122"/>
              </a:rPr>
              <a:t>通过总线访问内存和外设可以显著简化</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对外设的控制逻辑</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统一编址和共用总线的设计可以减少指令数、简化译指部分的逻辑</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采用类似</a:t>
            </a:r>
            <a:r>
              <a:rPr lang="en-US" altLang="zh-CN" dirty="0">
                <a:latin typeface="微软雅黑" panose="020B0503020204020204" pitchFamily="34" charset="-122"/>
                <a:ea typeface="微软雅黑" panose="020B0503020204020204" pitchFamily="34" charset="-122"/>
              </a:rPr>
              <a:t>SPI</a:t>
            </a:r>
            <a:r>
              <a:rPr lang="zh-CN" altLang="en-US" dirty="0">
                <a:latin typeface="微软雅黑" panose="020B0503020204020204" pitchFamily="34" charset="-122"/>
                <a:ea typeface="微软雅黑" panose="020B0503020204020204" pitchFamily="34" charset="-122"/>
              </a:rPr>
              <a:t>的并行总线，共用时钟，并根据访存地址的高位来生成片选，读写线路分开减少数据冲突和访存时间</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11</a:t>
            </a:fld>
            <a:endParaRPr lang="zh-CN" altLang="en-US" dirty="0"/>
          </a:p>
        </p:txBody>
      </p:sp>
    </p:spTree>
    <p:extLst>
      <p:ext uri="{BB962C8B-B14F-4D97-AF65-F5344CB8AC3E}">
        <p14:creationId xmlns:p14="http://schemas.microsoft.com/office/powerpoint/2010/main" val="3626500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SRAM 6ns</a:t>
            </a:r>
            <a:r>
              <a:rPr lang="zh-CN" altLang="en-US" dirty="0"/>
              <a:t>响应时间</a:t>
            </a:r>
            <a:endParaRPr lang="en-US" altLang="zh-CN" dirty="0"/>
          </a:p>
          <a:p>
            <a:r>
              <a:rPr lang="en-US" altLang="zh-CN" dirty="0"/>
              <a:t>16</a:t>
            </a:r>
            <a:r>
              <a:rPr lang="zh-CN" altLang="en-US" dirty="0"/>
              <a:t>位数据管脚 且只有单片 需要</a:t>
            </a:r>
            <a:r>
              <a:rPr lang="en-US" altLang="zh-CN" dirty="0"/>
              <a:t>2</a:t>
            </a:r>
            <a:r>
              <a:rPr lang="zh-CN" altLang="en-US" dirty="0"/>
              <a:t>次才能读一个字 因此总线频率要加快</a:t>
            </a:r>
            <a:endParaRPr lang="en-US" altLang="zh-CN" dirty="0"/>
          </a:p>
          <a:p>
            <a:r>
              <a:rPr lang="en-US" altLang="zh-CN" dirty="0"/>
              <a:t>19</a:t>
            </a:r>
            <a:r>
              <a:rPr lang="zh-CN" altLang="en-US" dirty="0"/>
              <a:t>位地址 </a:t>
            </a:r>
            <a:r>
              <a:rPr lang="en-US" altLang="zh-CN" dirty="0"/>
              <a:t>2^19 * 16bit = 1MB</a:t>
            </a:r>
          </a:p>
          <a:p>
            <a:r>
              <a:rPr lang="zh-CN" altLang="en-US" dirty="0"/>
              <a:t>由于</a:t>
            </a:r>
            <a:r>
              <a:rPr lang="en-US" altLang="zh-CN" dirty="0"/>
              <a:t>SRAM</a:t>
            </a:r>
            <a:r>
              <a:rPr lang="zh-CN" altLang="en-US" dirty="0"/>
              <a:t>独立于</a:t>
            </a:r>
            <a:r>
              <a:rPr lang="en-US" altLang="zh-CN" dirty="0"/>
              <a:t>FPGA </a:t>
            </a:r>
            <a:r>
              <a:rPr lang="zh-CN" altLang="en-US" dirty="0"/>
              <a:t>仿真时无法调用 因此需要单独设计一个用于仿真的</a:t>
            </a:r>
            <a:r>
              <a:rPr lang="en-US" altLang="zh-CN" dirty="0" err="1"/>
              <a:t>VirtualSRAM</a:t>
            </a:r>
            <a:endParaRPr lang="zh-CN" altLang="en-US" dirty="0"/>
          </a:p>
        </p:txBody>
      </p:sp>
      <p:sp>
        <p:nvSpPr>
          <p:cNvPr id="4" name="灯片编号占位符 3"/>
          <p:cNvSpPr>
            <a:spLocks noGrp="1"/>
          </p:cNvSpPr>
          <p:nvPr>
            <p:ph type="sldNum" sz="quarter" idx="5"/>
          </p:nvPr>
        </p:nvSpPr>
        <p:spPr/>
        <p:txBody>
          <a:bodyPr/>
          <a:lstStyle/>
          <a:p>
            <a:fld id="{5EE2CF44-2B13-41B4-A334-1CDF534EEBBF}" type="slidenum">
              <a:rPr lang="en-US" altLang="zh-CN" smtClean="0"/>
              <a:pPr/>
              <a:t>12</a:t>
            </a:fld>
            <a:endParaRPr lang="zh-CN" altLang="en-US" dirty="0"/>
          </a:p>
        </p:txBody>
      </p:sp>
    </p:spTree>
    <p:extLst>
      <p:ext uri="{BB962C8B-B14F-4D97-AF65-F5344CB8AC3E}">
        <p14:creationId xmlns:p14="http://schemas.microsoft.com/office/powerpoint/2010/main" val="3591945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512E2-F935-4A0D-9EB0-50755385A73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659DD82-5503-4DDB-AB60-95C11EF663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68297C-6DA1-4622-82FC-AE5EAC664FFA}"/>
              </a:ext>
            </a:extLst>
          </p:cNvPr>
          <p:cNvSpPr>
            <a:spLocks noGrp="1"/>
          </p:cNvSpPr>
          <p:nvPr>
            <p:ph type="dt" sz="half" idx="10"/>
          </p:nvPr>
        </p:nvSpPr>
        <p:spPr/>
        <p:txBody>
          <a:bodyPr/>
          <a:lstStyle/>
          <a:p>
            <a:fld id="{B52B43A7-82D5-4692-ABF1-604BAD3DF3EA}"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689BAC5A-B746-400D-BEB3-9F66D7EC68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A74D6E-9BBB-4654-B14A-C69A6CDE2C3D}"/>
              </a:ext>
            </a:extLst>
          </p:cNvPr>
          <p:cNvSpPr>
            <a:spLocks noGrp="1"/>
          </p:cNvSpPr>
          <p:nvPr>
            <p:ph type="sldNum" sz="quarter" idx="12"/>
          </p:nvPr>
        </p:nvSpPr>
        <p:spPr/>
        <p:txBody>
          <a:body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3848568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95DAD-88D4-402B-B94E-47CD0CCB99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B8FCE17-0D75-4A59-B6E6-BA84AFBF76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6347B3-74B9-4DFD-9539-F1276F97F6F6}"/>
              </a:ext>
            </a:extLst>
          </p:cNvPr>
          <p:cNvSpPr>
            <a:spLocks noGrp="1"/>
          </p:cNvSpPr>
          <p:nvPr>
            <p:ph type="dt" sz="half" idx="10"/>
          </p:nvPr>
        </p:nvSpPr>
        <p:spPr/>
        <p:txBody>
          <a:bodyPr/>
          <a:lstStyle/>
          <a:p>
            <a:fld id="{B52B43A7-82D5-4692-ABF1-604BAD3DF3EA}"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C890C8E6-4F74-4916-8ED6-9D4AC07B7A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9664F0-AA66-4B65-BB98-9683012FC5A3}"/>
              </a:ext>
            </a:extLst>
          </p:cNvPr>
          <p:cNvSpPr>
            <a:spLocks noGrp="1"/>
          </p:cNvSpPr>
          <p:nvPr>
            <p:ph type="sldNum" sz="quarter" idx="12"/>
          </p:nvPr>
        </p:nvSpPr>
        <p:spPr/>
        <p:txBody>
          <a:body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3892930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8472D6A-6614-4503-9F5F-998CE42BEA1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FC198F7-3614-44FB-B4B6-106347CC64A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A33C20-40AB-4E7E-BFB0-195C97BC6CA1}"/>
              </a:ext>
            </a:extLst>
          </p:cNvPr>
          <p:cNvSpPr>
            <a:spLocks noGrp="1"/>
          </p:cNvSpPr>
          <p:nvPr>
            <p:ph type="dt" sz="half" idx="10"/>
          </p:nvPr>
        </p:nvSpPr>
        <p:spPr/>
        <p:txBody>
          <a:bodyPr/>
          <a:lstStyle/>
          <a:p>
            <a:fld id="{B52B43A7-82D5-4692-ABF1-604BAD3DF3EA}"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39507F99-EDEA-47E0-82E4-9B35F89CF6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C5AFA9-50A9-4784-BAE5-A0C461C2856F}"/>
              </a:ext>
            </a:extLst>
          </p:cNvPr>
          <p:cNvSpPr>
            <a:spLocks noGrp="1"/>
          </p:cNvSpPr>
          <p:nvPr>
            <p:ph type="sldNum" sz="quarter" idx="12"/>
          </p:nvPr>
        </p:nvSpPr>
        <p:spPr/>
        <p:txBody>
          <a:body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3447346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7" name="矩形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3384754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15EE253-6246-4F3E-9DFF-50962FEF5B4D}" type="datetime1">
              <a:rPr lang="zh-CN" altLang="en-US" smtClean="0"/>
              <a:pPr/>
              <a:t>2020/9/25</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pPr/>
              <a:t>‹#›</a:t>
            </a:fld>
            <a:endParaRPr lang="zh-CN" altLang="en-US" noProof="0" dirty="0"/>
          </a:p>
        </p:txBody>
      </p:sp>
    </p:spTree>
    <p:extLst>
      <p:ext uri="{BB962C8B-B14F-4D97-AF65-F5344CB8AC3E}">
        <p14:creationId xmlns:p14="http://schemas.microsoft.com/office/powerpoint/2010/main" val="1373268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rtl="0"/>
            <a:r>
              <a:rPr lang="zh-CN" altLang="en-US"/>
              <a:t>单击此处编辑母版文本样式</a:t>
            </a:r>
          </a:p>
        </p:txBody>
      </p:sp>
    </p:spTree>
    <p:extLst>
      <p:ext uri="{BB962C8B-B14F-4D97-AF65-F5344CB8AC3E}">
        <p14:creationId xmlns:p14="http://schemas.microsoft.com/office/powerpoint/2010/main" val="1206732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DCBAF348-2B6B-4087-832D-430EBF0058EA}" type="datetime1">
              <a:rPr lang="zh-CN" altLang="en-US" smtClean="0"/>
              <a:pPr/>
              <a:t>2020/9/25</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31375A4-56A4-47D6-9801-1991572033F7}" type="slidenum">
              <a:rPr lang="en-US" altLang="zh-CN" noProof="0" smtClean="0"/>
              <a:t>‹#›</a:t>
            </a:fld>
            <a:endParaRPr lang="zh-CN" altLang="en-US" noProof="0" dirty="0"/>
          </a:p>
        </p:txBody>
      </p:sp>
    </p:spTree>
    <p:extLst>
      <p:ext uri="{BB962C8B-B14F-4D97-AF65-F5344CB8AC3E}">
        <p14:creationId xmlns:p14="http://schemas.microsoft.com/office/powerpoint/2010/main" val="1392712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527048" y="2514600"/>
            <a:ext cx="4343400" cy="3581401"/>
          </a:xfrm>
        </p:spPr>
        <p:txBody>
          <a:bodyPr rtlCol="0">
            <a:normAutofit/>
          </a:bodyPr>
          <a:lstStyle>
            <a:lvl1pPr algn="l" rtl="0">
              <a:defRPr sz="2000">
                <a:latin typeface="微软雅黑" panose="020B0503020204020204" pitchFamily="34" charset="-122"/>
                <a:ea typeface="微软雅黑" panose="020B0503020204020204" pitchFamily="34" charset="-122"/>
              </a:defRPr>
            </a:lvl1pPr>
            <a:lvl2pPr algn="l" rtl="0">
              <a:defRPr sz="1800">
                <a:latin typeface="微软雅黑" panose="020B0503020204020204" pitchFamily="34" charset="-122"/>
                <a:ea typeface="微软雅黑" panose="020B0503020204020204" pitchFamily="34" charset="-122"/>
              </a:defRPr>
            </a:lvl2pPr>
            <a:lvl3pPr algn="l" rtl="0">
              <a:defRPr sz="1600">
                <a:latin typeface="微软雅黑" panose="020B0503020204020204" pitchFamily="34" charset="-122"/>
                <a:ea typeface="微软雅黑" panose="020B0503020204020204" pitchFamily="34" charset="-122"/>
              </a:defRPr>
            </a:lvl3pPr>
            <a:lvl4pPr algn="l" rtl="0">
              <a:defRPr sz="1400">
                <a:latin typeface="微软雅黑" panose="020B0503020204020204" pitchFamily="34" charset="-122"/>
                <a:ea typeface="微软雅黑" panose="020B0503020204020204" pitchFamily="34" charset="-122"/>
              </a:defRPr>
            </a:lvl4pPr>
            <a:lvl5pPr algn="l" rtl="0">
              <a:defRPr sz="1400">
                <a:latin typeface="微软雅黑" panose="020B0503020204020204" pitchFamily="34" charset="-122"/>
                <a:ea typeface="微软雅黑" panose="020B0503020204020204" pitchFamily="34" charset="-122"/>
              </a:defRPr>
            </a:lvl5pPr>
            <a:lvl6pPr algn="l" rtl="0">
              <a:defRPr sz="1400"/>
            </a:lvl6pPr>
            <a:lvl7pPr algn="l" rtl="0">
              <a:defRPr sz="1400"/>
            </a:lvl7pPr>
            <a:lvl8pPr algn="l" rtl="0">
              <a:defRPr sz="1400"/>
            </a:lvl8pPr>
            <a:lvl9pPr algn="l" rtl="0">
              <a:defRPr sz="14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327648" y="2514600"/>
            <a:ext cx="4343400" cy="3581401"/>
          </a:xfrm>
        </p:spPr>
        <p:txBody>
          <a:bodyPr rtlCol="0">
            <a:normAutofit/>
          </a:bodyPr>
          <a:lstStyle>
            <a:lvl1pPr algn="l" rtl="0">
              <a:defRPr sz="2000">
                <a:latin typeface="微软雅黑" panose="020B0503020204020204" pitchFamily="34" charset="-122"/>
                <a:ea typeface="微软雅黑" panose="020B0503020204020204" pitchFamily="34" charset="-122"/>
              </a:defRPr>
            </a:lvl1pPr>
            <a:lvl2pPr algn="l" rtl="0">
              <a:defRPr sz="1800">
                <a:latin typeface="微软雅黑" panose="020B0503020204020204" pitchFamily="34" charset="-122"/>
                <a:ea typeface="微软雅黑" panose="020B0503020204020204" pitchFamily="34" charset="-122"/>
              </a:defRPr>
            </a:lvl2pPr>
            <a:lvl3pPr algn="l" rtl="0">
              <a:defRPr sz="1600">
                <a:latin typeface="微软雅黑" panose="020B0503020204020204" pitchFamily="34" charset="-122"/>
                <a:ea typeface="微软雅黑" panose="020B0503020204020204" pitchFamily="34" charset="-122"/>
              </a:defRPr>
            </a:lvl3pPr>
            <a:lvl4pPr algn="l" rtl="0">
              <a:defRPr sz="1400">
                <a:latin typeface="微软雅黑" panose="020B0503020204020204" pitchFamily="34" charset="-122"/>
                <a:ea typeface="微软雅黑" panose="020B0503020204020204" pitchFamily="34" charset="-122"/>
              </a:defRPr>
            </a:lvl4pPr>
            <a:lvl5pPr algn="l" rtl="0">
              <a:defRPr sz="1400">
                <a:latin typeface="微软雅黑" panose="020B0503020204020204" pitchFamily="34" charset="-122"/>
                <a:ea typeface="微软雅黑" panose="020B0503020204020204" pitchFamily="34" charset="-122"/>
              </a:defRPr>
            </a:lvl5pPr>
            <a:lvl6pPr algn="l" rtl="0">
              <a:defRPr sz="1400"/>
            </a:lvl6pPr>
            <a:lvl7pPr algn="l" rtl="0">
              <a:defRPr sz="1400"/>
            </a:lvl7pPr>
            <a:lvl8pPr algn="l" rtl="0">
              <a:defRPr sz="1400"/>
            </a:lvl8pPr>
            <a:lvl9pPr algn="l" rtl="0">
              <a:defRPr sz="14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en-US" dirty="0"/>
              <a:t>​</a:t>
            </a:r>
            <a:fld id="{40C5CB09-2A8F-49B0-BF09-DF29E5A58BC3}" type="datetime1">
              <a:rPr lang="zh-CN" altLang="en-US" smtClean="0"/>
              <a:pPr/>
              <a:t>2020/9/25</a:t>
            </a:fld>
            <a:r>
              <a:rPr lang="en-US" dirty="0"/>
              <a:t>​</a:t>
            </a:r>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en-US"/>
          </a:p>
        </p:txBody>
      </p:sp>
      <p:sp>
        <p:nvSpPr>
          <p:cNvPr id="9" name="灯片编号占位符 8"/>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238344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lvl1pPr>
              <a:defRPr/>
            </a:lvl1pPr>
          </a:lstStyle>
          <a:p>
            <a:fld id="{44E388C4-8DF4-4B6C-8CA7-8C6DAB185AB3}" type="datetime1">
              <a:rPr lang="zh-CN" altLang="en-US" smtClean="0"/>
              <a:pPr/>
              <a:t>2020/9/25</a:t>
            </a:fld>
            <a:endParaRPr lang="en-US" dirty="0"/>
          </a:p>
        </p:txBody>
      </p:sp>
      <p:sp>
        <p:nvSpPr>
          <p:cNvPr id="4" name="页脚占位符 3"/>
          <p:cNvSpPr>
            <a:spLocks noGrp="1"/>
          </p:cNvSpPr>
          <p:nvPr>
            <p:ph type="ftr" sz="quarter" idx="11"/>
          </p:nvPr>
        </p:nvSpPr>
        <p:spPr/>
        <p:txBody>
          <a:bodyPr rtlCol="0"/>
          <a:lstStyle/>
          <a:p>
            <a:pPr rtl="0"/>
            <a:endParaRPr lang="en-US"/>
          </a:p>
        </p:txBody>
      </p:sp>
      <p:sp>
        <p:nvSpPr>
          <p:cNvPr id="5" name="灯片编号占位符 4"/>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4124304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E62A07F3-1D45-48EC-9D47-29A0A5918F2C}" type="datetime1">
              <a:rPr lang="zh-CN" altLang="en-US" smtClean="0"/>
              <a:pPr/>
              <a:t>2020/9/25</a:t>
            </a:fld>
            <a:endParaRPr lang="en-US" dirty="0"/>
          </a:p>
        </p:txBody>
      </p:sp>
      <p:sp>
        <p:nvSpPr>
          <p:cNvPr id="3" name="页脚占位符 2"/>
          <p:cNvSpPr>
            <a:spLocks noGrp="1"/>
          </p:cNvSpPr>
          <p:nvPr>
            <p:ph type="ftr" sz="quarter" idx="11"/>
          </p:nvPr>
        </p:nvSpPr>
        <p:spPr/>
        <p:txBody>
          <a:bodyPr rtlCol="0"/>
          <a:lstStyle/>
          <a:p>
            <a:pPr rtl="0"/>
            <a:endParaRPr lang="en-US"/>
          </a:p>
        </p:txBody>
      </p:sp>
      <p:sp>
        <p:nvSpPr>
          <p:cNvPr id="4" name="灯片编号占位符 3"/>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3204631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8002587" y="1600200"/>
            <a:ext cx="3122613" cy="1828800"/>
          </a:xfrm>
        </p:spPr>
        <p:txBody>
          <a:bodyPr rtlCol="0" anchor="b">
            <a:normAutofit/>
          </a:bodyPr>
          <a:lstStyle>
            <a:lvl1pPr algn="l" rtl="0">
              <a:defRPr sz="3400"/>
            </a:lvl1pPr>
          </a:lstStyle>
          <a:p>
            <a:pPr rtl="0"/>
            <a:r>
              <a:rPr lang="zh-CN" altLang="en-US"/>
              <a:t>单击此处编辑母版标题样式</a:t>
            </a:r>
            <a:endParaRPr lang="en-US" dirty="0"/>
          </a:p>
        </p:txBody>
      </p:sp>
      <p:sp>
        <p:nvSpPr>
          <p:cNvPr id="3" name="内容占位符 2"/>
          <p:cNvSpPr>
            <a:spLocks noGrp="1"/>
          </p:cNvSpPr>
          <p:nvPr>
            <p:ph idx="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lvl1pPr>
              <a:defRPr/>
            </a:lvl1pPr>
          </a:lstStyle>
          <a:p>
            <a:fld id="{BE69D157-EE52-4810-8D9E-BA1E04C6E59A}" type="datetime1">
              <a:rPr lang="zh-CN" altLang="en-US" smtClean="0"/>
              <a:pPr/>
              <a:t>2020/9/25</a:t>
            </a:fld>
            <a:endParaRPr lang="en-US" dirty="0"/>
          </a:p>
        </p:txBody>
      </p:sp>
      <p:sp>
        <p:nvSpPr>
          <p:cNvPr id="6" name="页脚占位符 5"/>
          <p:cNvSpPr>
            <a:spLocks noGrp="1"/>
          </p:cNvSpPr>
          <p:nvPr>
            <p:ph type="ftr" sz="quarter" idx="11"/>
          </p:nvPr>
        </p:nvSpPr>
        <p:spPr/>
        <p:txBody>
          <a:bodyPr rtlCol="0"/>
          <a:lstStyle/>
          <a:p>
            <a:pPr rtl="0"/>
            <a:endParaRPr lang="en-US"/>
          </a:p>
        </p:txBody>
      </p:sp>
      <p:sp>
        <p:nvSpPr>
          <p:cNvPr id="7" name="灯片编号占位符 6"/>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3696312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31578F-3217-4202-876D-60DB818CAE0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985BBE-DB2B-44BE-8A35-7205A7A5077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60080B-1E75-49BA-99EE-8DDBD6B82BD1}"/>
              </a:ext>
            </a:extLst>
          </p:cNvPr>
          <p:cNvSpPr>
            <a:spLocks noGrp="1"/>
          </p:cNvSpPr>
          <p:nvPr>
            <p:ph type="dt" sz="half" idx="10"/>
          </p:nvPr>
        </p:nvSpPr>
        <p:spPr/>
        <p:txBody>
          <a:bodyPr/>
          <a:lstStyle/>
          <a:p>
            <a:fld id="{B52B43A7-82D5-4692-ABF1-604BAD3DF3EA}"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669DB611-314A-43E2-B9A7-D628236B8A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38D55B-58D3-4BD4-8712-21A27B75C16E}"/>
              </a:ext>
            </a:extLst>
          </p:cNvPr>
          <p:cNvSpPr>
            <a:spLocks noGrp="1"/>
          </p:cNvSpPr>
          <p:nvPr>
            <p:ph type="sldNum" sz="quarter" idx="12"/>
          </p:nvPr>
        </p:nvSpPr>
        <p:spPr/>
        <p:txBody>
          <a:body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1979579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8" name="矩形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2" name="标题 1"/>
          <p:cNvSpPr>
            <a:spLocks noGrp="1"/>
          </p:cNvSpPr>
          <p:nvPr>
            <p:ph type="title"/>
          </p:nvPr>
        </p:nvSpPr>
        <p:spPr>
          <a:xfrm>
            <a:off x="7997952" y="1600200"/>
            <a:ext cx="3127248" cy="1828800"/>
          </a:xfrm>
        </p:spPr>
        <p:txBody>
          <a:bodyPr rtlCol="0" anchor="b">
            <a:normAutofit/>
          </a:bodyPr>
          <a:lstStyle>
            <a:lvl1pPr algn="l" rtl="0">
              <a:defRPr sz="3400"/>
            </a:lvl1pPr>
          </a:lstStyle>
          <a:p>
            <a:pPr rtl="0"/>
            <a:r>
              <a:rPr lang="zh-CN" altLang="en-US"/>
              <a:t>单击此处编辑母版标题样式</a:t>
            </a:r>
            <a:endParaRPr lang="en-US"/>
          </a:p>
        </p:txBody>
      </p:sp>
      <p:sp>
        <p:nvSpPr>
          <p:cNvPr id="3" name="图片占位符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a:t>单击图标添加图片</a:t>
            </a:r>
            <a:endParaRPr lang="en-US"/>
          </a:p>
        </p:txBody>
      </p:sp>
      <p:sp>
        <p:nvSpPr>
          <p:cNvPr id="4" name="文本占位符 3"/>
          <p:cNvSpPr>
            <a:spLocks noGrp="1"/>
          </p:cNvSpPr>
          <p:nvPr>
            <p:ph type="body" sz="half" idx="2"/>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lvl1pPr>
              <a:defRPr/>
            </a:lvl1pPr>
          </a:lstStyle>
          <a:p>
            <a:fld id="{D2AAA618-E7BD-4A95-B6B7-82E26C40DBBA}" type="datetime1">
              <a:rPr lang="zh-CN" altLang="en-US" smtClean="0"/>
              <a:pPr/>
              <a:t>2020/9/25</a:t>
            </a:fld>
            <a:endParaRPr lang="en-US" dirty="0"/>
          </a:p>
        </p:txBody>
      </p:sp>
      <p:sp>
        <p:nvSpPr>
          <p:cNvPr id="6" name="页脚占位符 5"/>
          <p:cNvSpPr>
            <a:spLocks noGrp="1"/>
          </p:cNvSpPr>
          <p:nvPr>
            <p:ph type="ftr" sz="quarter" idx="11"/>
          </p:nvPr>
        </p:nvSpPr>
        <p:spPr/>
        <p:txBody>
          <a:bodyPr rtlCol="0"/>
          <a:lstStyle/>
          <a:p>
            <a:pPr rtl="0"/>
            <a:endParaRPr lang="en-US"/>
          </a:p>
        </p:txBody>
      </p:sp>
      <p:sp>
        <p:nvSpPr>
          <p:cNvPr id="7" name="灯片编号占位符 6"/>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5389573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a:p>
        </p:txBody>
      </p:sp>
      <p:sp>
        <p:nvSpPr>
          <p:cNvPr id="3" name="竖排文字占位符 2"/>
          <p:cNvSpPr>
            <a:spLocks noGrp="1"/>
          </p:cNvSpPr>
          <p:nvPr>
            <p:ph type="body" orient="vert" idx="1"/>
          </p:nvPr>
        </p:nvSpPr>
        <p:spPr/>
        <p:txBody>
          <a:bodyPr vert="eaVert"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lvl1pPr>
              <a:defRPr/>
            </a:lvl1pPr>
          </a:lstStyle>
          <a:p>
            <a:fld id="{4385F9EB-0B67-4E5D-ABB4-A1ED5DDCD960}" type="datetime1">
              <a:rPr lang="zh-CN" altLang="en-US" smtClean="0"/>
              <a:pPr/>
              <a:t>2020/9/25</a:t>
            </a:fld>
            <a:endParaRPr lang="en-US" dirty="0"/>
          </a:p>
        </p:txBody>
      </p:sp>
      <p:sp>
        <p:nvSpPr>
          <p:cNvPr id="5" name="页脚占位符 4"/>
          <p:cNvSpPr>
            <a:spLocks noGrp="1"/>
          </p:cNvSpPr>
          <p:nvPr>
            <p:ph type="ftr" sz="quarter" idx="11"/>
          </p:nvPr>
        </p:nvSpPr>
        <p:spPr/>
        <p:txBody>
          <a:bodyPr rtlCol="0"/>
          <a:lstStyle/>
          <a:p>
            <a:pPr rtl="0"/>
            <a:endParaRPr lang="en-US"/>
          </a:p>
        </p:txBody>
      </p:sp>
      <p:sp>
        <p:nvSpPr>
          <p:cNvPr id="6" name="灯片编号占位符 5"/>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42740806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724900" y="457199"/>
            <a:ext cx="1943100" cy="5638801"/>
          </a:xfrm>
        </p:spPr>
        <p:txBody>
          <a:bodyPr vert="eaVert" rtlCol="0"/>
          <a:lstStyle/>
          <a:p>
            <a:pPr rtl="0"/>
            <a:r>
              <a:rPr lang="zh-CN" altLang="en-US"/>
              <a:t>单击此处编辑母版标题样式</a:t>
            </a:r>
            <a:endParaRPr lang="en-US"/>
          </a:p>
        </p:txBody>
      </p:sp>
      <p:sp>
        <p:nvSpPr>
          <p:cNvPr id="3" name="竖排文字占位符 2"/>
          <p:cNvSpPr>
            <a:spLocks noGrp="1"/>
          </p:cNvSpPr>
          <p:nvPr>
            <p:ph type="body" orient="vert" idx="1"/>
          </p:nvPr>
        </p:nvSpPr>
        <p:spPr>
          <a:xfrm>
            <a:off x="1524000" y="457199"/>
            <a:ext cx="7048500" cy="5638801"/>
          </a:xfrm>
        </p:spPr>
        <p:txBody>
          <a:bodyPr vert="eaVert"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lvl1pPr>
              <a:defRPr/>
            </a:lvl1pPr>
          </a:lstStyle>
          <a:p>
            <a:fld id="{CB93C0C8-F4D6-4152-97F1-BFA359CDCADC}" type="datetime1">
              <a:rPr lang="zh-CN" altLang="en-US" smtClean="0"/>
              <a:pPr/>
              <a:t>2020/9/25</a:t>
            </a:fld>
            <a:endParaRPr lang="en-US" dirty="0"/>
          </a:p>
        </p:txBody>
      </p:sp>
      <p:sp>
        <p:nvSpPr>
          <p:cNvPr id="5" name="页脚占位符 4"/>
          <p:cNvSpPr>
            <a:spLocks noGrp="1"/>
          </p:cNvSpPr>
          <p:nvPr>
            <p:ph type="ftr" sz="quarter" idx="11"/>
          </p:nvPr>
        </p:nvSpPr>
        <p:spPr/>
        <p:txBody>
          <a:bodyPr rtlCol="0"/>
          <a:lstStyle/>
          <a:p>
            <a:pPr rtl="0"/>
            <a:endParaRPr lang="en-US"/>
          </a:p>
        </p:txBody>
      </p:sp>
      <p:sp>
        <p:nvSpPr>
          <p:cNvPr id="6" name="灯片编号占位符 5"/>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1226903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C72035-BCFF-4483-A7CA-E499C267A6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EF2D452-91AA-495A-AE83-7E749729CA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552D8BF-5E60-46C3-9F7E-2B25ABD2EA62}"/>
              </a:ext>
            </a:extLst>
          </p:cNvPr>
          <p:cNvSpPr>
            <a:spLocks noGrp="1"/>
          </p:cNvSpPr>
          <p:nvPr>
            <p:ph type="dt" sz="half" idx="10"/>
          </p:nvPr>
        </p:nvSpPr>
        <p:spPr/>
        <p:txBody>
          <a:bodyPr/>
          <a:lstStyle/>
          <a:p>
            <a:fld id="{B52B43A7-82D5-4692-ABF1-604BAD3DF3EA}"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1EE8DC74-1D6E-4B50-8076-9D66E1EE3F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11FFC2-6861-4664-99D6-83F8ED285B4D}"/>
              </a:ext>
            </a:extLst>
          </p:cNvPr>
          <p:cNvSpPr>
            <a:spLocks noGrp="1"/>
          </p:cNvSpPr>
          <p:nvPr>
            <p:ph type="sldNum" sz="quarter" idx="12"/>
          </p:nvPr>
        </p:nvSpPr>
        <p:spPr/>
        <p:txBody>
          <a:body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1059207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1C2FF-F46D-4D93-8EC3-DBDEB65DC9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A1E3680-4873-4782-B52A-01BA67B0454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8A53AC0-C79D-4D5E-A172-498E9BA1AF4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84F24B0-6F33-4E5D-A172-AA737A5D2EEA}"/>
              </a:ext>
            </a:extLst>
          </p:cNvPr>
          <p:cNvSpPr>
            <a:spLocks noGrp="1"/>
          </p:cNvSpPr>
          <p:nvPr>
            <p:ph type="dt" sz="half" idx="10"/>
          </p:nvPr>
        </p:nvSpPr>
        <p:spPr/>
        <p:txBody>
          <a:bodyPr/>
          <a:lstStyle/>
          <a:p>
            <a:fld id="{B52B43A7-82D5-4692-ABF1-604BAD3DF3EA}" type="datetimeFigureOut">
              <a:rPr lang="zh-CN" altLang="en-US" smtClean="0"/>
              <a:t>2020/9/25</a:t>
            </a:fld>
            <a:endParaRPr lang="zh-CN" altLang="en-US"/>
          </a:p>
        </p:txBody>
      </p:sp>
      <p:sp>
        <p:nvSpPr>
          <p:cNvPr id="6" name="页脚占位符 5">
            <a:extLst>
              <a:ext uri="{FF2B5EF4-FFF2-40B4-BE49-F238E27FC236}">
                <a16:creationId xmlns:a16="http://schemas.microsoft.com/office/drawing/2014/main" id="{33527CBB-ACF4-4C3D-A352-196839E0D7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1D6198-3C48-4640-87F7-9EAE040A9482}"/>
              </a:ext>
            </a:extLst>
          </p:cNvPr>
          <p:cNvSpPr>
            <a:spLocks noGrp="1"/>
          </p:cNvSpPr>
          <p:nvPr>
            <p:ph type="sldNum" sz="quarter" idx="12"/>
          </p:nvPr>
        </p:nvSpPr>
        <p:spPr/>
        <p:txBody>
          <a:body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447163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2417A-F5E1-456D-B996-B02A71F9BA4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219ABA-1A74-4DA5-A1A3-1977523C9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E8B09F-0307-415E-BB3A-0130091F0E1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66AF9D1-0CA7-43AB-8BFF-A9B4A8283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064CFDE-4965-495D-923C-492A48D0337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98FE363-FB8E-4925-A993-78647F4F9E77}"/>
              </a:ext>
            </a:extLst>
          </p:cNvPr>
          <p:cNvSpPr>
            <a:spLocks noGrp="1"/>
          </p:cNvSpPr>
          <p:nvPr>
            <p:ph type="dt" sz="half" idx="10"/>
          </p:nvPr>
        </p:nvSpPr>
        <p:spPr/>
        <p:txBody>
          <a:bodyPr/>
          <a:lstStyle/>
          <a:p>
            <a:fld id="{B52B43A7-82D5-4692-ABF1-604BAD3DF3EA}" type="datetimeFigureOut">
              <a:rPr lang="zh-CN" altLang="en-US" smtClean="0"/>
              <a:t>2020/9/25</a:t>
            </a:fld>
            <a:endParaRPr lang="zh-CN" altLang="en-US"/>
          </a:p>
        </p:txBody>
      </p:sp>
      <p:sp>
        <p:nvSpPr>
          <p:cNvPr id="8" name="页脚占位符 7">
            <a:extLst>
              <a:ext uri="{FF2B5EF4-FFF2-40B4-BE49-F238E27FC236}">
                <a16:creationId xmlns:a16="http://schemas.microsoft.com/office/drawing/2014/main" id="{06E1330B-7DED-45A1-AB7F-784B744EA93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B4AC18E-06B6-4619-952E-F9AE39FD2CCA}"/>
              </a:ext>
            </a:extLst>
          </p:cNvPr>
          <p:cNvSpPr>
            <a:spLocks noGrp="1"/>
          </p:cNvSpPr>
          <p:nvPr>
            <p:ph type="sldNum" sz="quarter" idx="12"/>
          </p:nvPr>
        </p:nvSpPr>
        <p:spPr/>
        <p:txBody>
          <a:body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88652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D9F2F-A6C1-4117-B9FD-C1CD13F12AB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6EF4217-3F29-4ECF-B411-9F51A04A430F}"/>
              </a:ext>
            </a:extLst>
          </p:cNvPr>
          <p:cNvSpPr>
            <a:spLocks noGrp="1"/>
          </p:cNvSpPr>
          <p:nvPr>
            <p:ph type="dt" sz="half" idx="10"/>
          </p:nvPr>
        </p:nvSpPr>
        <p:spPr/>
        <p:txBody>
          <a:bodyPr/>
          <a:lstStyle/>
          <a:p>
            <a:fld id="{B52B43A7-82D5-4692-ABF1-604BAD3DF3EA}" type="datetimeFigureOut">
              <a:rPr lang="zh-CN" altLang="en-US" smtClean="0"/>
              <a:t>2020/9/25</a:t>
            </a:fld>
            <a:endParaRPr lang="zh-CN" altLang="en-US"/>
          </a:p>
        </p:txBody>
      </p:sp>
      <p:sp>
        <p:nvSpPr>
          <p:cNvPr id="4" name="页脚占位符 3">
            <a:extLst>
              <a:ext uri="{FF2B5EF4-FFF2-40B4-BE49-F238E27FC236}">
                <a16:creationId xmlns:a16="http://schemas.microsoft.com/office/drawing/2014/main" id="{CACA1436-C2EE-49C0-B7A3-C156971DA3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D58BF2B-983E-45DA-97E1-5BA4DBB5D8EE}"/>
              </a:ext>
            </a:extLst>
          </p:cNvPr>
          <p:cNvSpPr>
            <a:spLocks noGrp="1"/>
          </p:cNvSpPr>
          <p:nvPr>
            <p:ph type="sldNum" sz="quarter" idx="12"/>
          </p:nvPr>
        </p:nvSpPr>
        <p:spPr/>
        <p:txBody>
          <a:body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179410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74DE30-7799-402B-944D-D3F72E384677}"/>
              </a:ext>
            </a:extLst>
          </p:cNvPr>
          <p:cNvSpPr>
            <a:spLocks noGrp="1"/>
          </p:cNvSpPr>
          <p:nvPr>
            <p:ph type="dt" sz="half" idx="10"/>
          </p:nvPr>
        </p:nvSpPr>
        <p:spPr/>
        <p:txBody>
          <a:bodyPr/>
          <a:lstStyle/>
          <a:p>
            <a:fld id="{B52B43A7-82D5-4692-ABF1-604BAD3DF3EA}" type="datetimeFigureOut">
              <a:rPr lang="zh-CN" altLang="en-US" smtClean="0"/>
              <a:t>2020/9/25</a:t>
            </a:fld>
            <a:endParaRPr lang="zh-CN" altLang="en-US"/>
          </a:p>
        </p:txBody>
      </p:sp>
      <p:sp>
        <p:nvSpPr>
          <p:cNvPr id="3" name="页脚占位符 2">
            <a:extLst>
              <a:ext uri="{FF2B5EF4-FFF2-40B4-BE49-F238E27FC236}">
                <a16:creationId xmlns:a16="http://schemas.microsoft.com/office/drawing/2014/main" id="{4543801C-7953-4458-BC39-C5A919FC47E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963D4DD-8685-4E2F-9170-5536832AF962}"/>
              </a:ext>
            </a:extLst>
          </p:cNvPr>
          <p:cNvSpPr>
            <a:spLocks noGrp="1"/>
          </p:cNvSpPr>
          <p:nvPr>
            <p:ph type="sldNum" sz="quarter" idx="12"/>
          </p:nvPr>
        </p:nvSpPr>
        <p:spPr/>
        <p:txBody>
          <a:body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773324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705BB-846F-4929-955D-324FA668DC4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0D4A86-860B-4735-82DB-E13B5FD5C5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376647-2341-4CBA-AB0D-0B7BDA30C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80FAB8-5EB7-4F02-81FA-5F51E1EF2A0D}"/>
              </a:ext>
            </a:extLst>
          </p:cNvPr>
          <p:cNvSpPr>
            <a:spLocks noGrp="1"/>
          </p:cNvSpPr>
          <p:nvPr>
            <p:ph type="dt" sz="half" idx="10"/>
          </p:nvPr>
        </p:nvSpPr>
        <p:spPr/>
        <p:txBody>
          <a:bodyPr/>
          <a:lstStyle/>
          <a:p>
            <a:fld id="{B52B43A7-82D5-4692-ABF1-604BAD3DF3EA}" type="datetimeFigureOut">
              <a:rPr lang="zh-CN" altLang="en-US" smtClean="0"/>
              <a:t>2020/9/25</a:t>
            </a:fld>
            <a:endParaRPr lang="zh-CN" altLang="en-US"/>
          </a:p>
        </p:txBody>
      </p:sp>
      <p:sp>
        <p:nvSpPr>
          <p:cNvPr id="6" name="页脚占位符 5">
            <a:extLst>
              <a:ext uri="{FF2B5EF4-FFF2-40B4-BE49-F238E27FC236}">
                <a16:creationId xmlns:a16="http://schemas.microsoft.com/office/drawing/2014/main" id="{7EE7ED5B-03DF-4791-BCD0-3DC062AFDB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A73012-5981-498D-911B-72B9CD003A6B}"/>
              </a:ext>
            </a:extLst>
          </p:cNvPr>
          <p:cNvSpPr>
            <a:spLocks noGrp="1"/>
          </p:cNvSpPr>
          <p:nvPr>
            <p:ph type="sldNum" sz="quarter" idx="12"/>
          </p:nvPr>
        </p:nvSpPr>
        <p:spPr/>
        <p:txBody>
          <a:body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895013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3310B-330D-43DD-9928-8068A07DBBD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05D569E-907B-4FAE-B339-2102E30E45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B9E34BB-3A64-44A4-B3A5-752FEDC7C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219B06-BE8B-45AB-9B83-AC8B97485760}"/>
              </a:ext>
            </a:extLst>
          </p:cNvPr>
          <p:cNvSpPr>
            <a:spLocks noGrp="1"/>
          </p:cNvSpPr>
          <p:nvPr>
            <p:ph type="dt" sz="half" idx="10"/>
          </p:nvPr>
        </p:nvSpPr>
        <p:spPr/>
        <p:txBody>
          <a:bodyPr/>
          <a:lstStyle/>
          <a:p>
            <a:fld id="{B52B43A7-82D5-4692-ABF1-604BAD3DF3EA}" type="datetimeFigureOut">
              <a:rPr lang="zh-CN" altLang="en-US" smtClean="0"/>
              <a:t>2020/9/25</a:t>
            </a:fld>
            <a:endParaRPr lang="zh-CN" altLang="en-US"/>
          </a:p>
        </p:txBody>
      </p:sp>
      <p:sp>
        <p:nvSpPr>
          <p:cNvPr id="6" name="页脚占位符 5">
            <a:extLst>
              <a:ext uri="{FF2B5EF4-FFF2-40B4-BE49-F238E27FC236}">
                <a16:creationId xmlns:a16="http://schemas.microsoft.com/office/drawing/2014/main" id="{B6F430E9-4782-4E95-83BF-2620902BF5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59AD02-C93F-4180-8A3B-F73A8F2AD094}"/>
              </a:ext>
            </a:extLst>
          </p:cNvPr>
          <p:cNvSpPr>
            <a:spLocks noGrp="1"/>
          </p:cNvSpPr>
          <p:nvPr>
            <p:ph type="sldNum" sz="quarter" idx="12"/>
          </p:nvPr>
        </p:nvSpPr>
        <p:spPr/>
        <p:txBody>
          <a:body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987345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444B076-1218-4ADD-8E7C-6E86E1AF76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3C4F537-3A2C-43E0-98A1-0C6AB43133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D0D559-A3E4-44F9-B652-A01A95FB60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2B43A7-82D5-4692-ABF1-604BAD3DF3EA}"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BF8BDF87-9ADA-49FE-84C5-A9F949658B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A500B2-E41D-4D96-B934-B7F287C3CE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40F347-D886-4D3D-A5AC-1AB96AE5B336}" type="slidenum">
              <a:rPr lang="zh-CN" altLang="en-US" smtClean="0"/>
              <a:t>‹#›</a:t>
            </a:fld>
            <a:endParaRPr lang="zh-CN" altLang="en-US"/>
          </a:p>
        </p:txBody>
      </p:sp>
    </p:spTree>
    <p:extLst>
      <p:ext uri="{BB962C8B-B14F-4D97-AF65-F5344CB8AC3E}">
        <p14:creationId xmlns:p14="http://schemas.microsoft.com/office/powerpoint/2010/main" val="413523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latin typeface="微软雅黑" panose="020B0503020204020204" pitchFamily="34" charset="-122"/>
                <a:ea typeface="微软雅黑" panose="020B0503020204020204" pitchFamily="34" charset="-122"/>
              </a:defRPr>
            </a:lvl1pPr>
          </a:lstStyle>
          <a:p>
            <a:fld id="{3162C21B-7446-4450-8488-5C06B94AC818}" type="datetime1">
              <a:rPr lang="zh-CN" altLang="en-US" smtClean="0"/>
              <a:pPr/>
              <a:t>2020/9/25</a:t>
            </a:fld>
            <a:endParaRPr lang="zh-CN" altLang="en-US" dirty="0"/>
          </a:p>
        </p:txBody>
      </p:sp>
      <p:sp>
        <p:nvSpPr>
          <p:cNvPr id="5" name="页脚占位符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zh-CN" altLang="en-US" dirty="0"/>
          </a:p>
        </p:txBody>
      </p:sp>
    </p:spTree>
    <p:extLst>
      <p:ext uri="{BB962C8B-B14F-4D97-AF65-F5344CB8AC3E}">
        <p14:creationId xmlns:p14="http://schemas.microsoft.com/office/powerpoint/2010/main" val="7217967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400" kern="1200">
          <a:solidFill>
            <a:schemeClr val="accent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微软雅黑" panose="020B0503020204020204" pitchFamily="34" charset="-122"/>
          <a:ea typeface="微软雅黑" panose="020B0503020204020204" pitchFamily="34" charset="-122"/>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微软雅黑" panose="020B0503020204020204" pitchFamily="34" charset="-122"/>
          <a:ea typeface="微软雅黑" panose="020B0503020204020204" pitchFamily="34" charset="-122"/>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微软雅黑" panose="020B0503020204020204" pitchFamily="34" charset="-122"/>
          <a:ea typeface="微软雅黑" panose="020B0503020204020204" pitchFamily="34" charset="-122"/>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微软雅黑" panose="020B0503020204020204" pitchFamily="34" charset="-122"/>
          <a:ea typeface="微软雅黑" panose="020B0503020204020204" pitchFamily="34" charset="-122"/>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微软雅黑" panose="020B0503020204020204" pitchFamily="34" charset="-122"/>
          <a:ea typeface="微软雅黑" panose="020B0503020204020204" pitchFamily="34" charset="-122"/>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dirty="0"/>
              <a:t>流水线</a:t>
            </a:r>
            <a:r>
              <a:rPr lang="en-US" altLang="zh-CN" dirty="0"/>
              <a:t>CPU</a:t>
            </a:r>
            <a:r>
              <a:rPr lang="zh-CN" altLang="en-US" dirty="0"/>
              <a:t>设计</a:t>
            </a:r>
            <a:endParaRPr lang="zh-CN" altLang="en-US"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rtlCol="0"/>
          <a:lstStyle/>
          <a:p>
            <a:pPr rtl="0"/>
            <a:r>
              <a:rPr lang="en-US" altLang="zh-CN" dirty="0"/>
              <a:t>——</a:t>
            </a:r>
            <a:r>
              <a:rPr lang="zh-CN" altLang="en-US" dirty="0"/>
              <a:t>张鉴昊 张澈 李可 吴正良 小组答辩</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zh-CN" altLang="en-US" dirty="0"/>
              <a:t>外设接口设计</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1589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zh-CN" altLang="en-US" dirty="0">
                <a:latin typeface="微软雅黑" panose="020B0503020204020204" pitchFamily="34" charset="-122"/>
                <a:ea typeface="微软雅黑" panose="020B0503020204020204" pitchFamily="34" charset="-122"/>
              </a:rPr>
              <a:t>总线的设计</a:t>
            </a:r>
          </a:p>
        </p:txBody>
      </p:sp>
      <p:sp>
        <p:nvSpPr>
          <p:cNvPr id="14" name="内容占位符 13"/>
          <p:cNvSpPr>
            <a:spLocks noGrp="1"/>
          </p:cNvSpPr>
          <p:nvPr>
            <p:ph idx="1"/>
          </p:nvPr>
        </p:nvSpPr>
        <p:spPr>
          <a:xfrm>
            <a:off x="407368" y="836712"/>
            <a:ext cx="9900592" cy="5688632"/>
          </a:xfrm>
        </p:spPr>
        <p:txBody>
          <a:bodyPr rtlCol="0"/>
          <a:lstStyle/>
          <a:p>
            <a:pPr marL="0" indent="0">
              <a:buNone/>
            </a:pPr>
            <a:endParaRPr lang="en-US" altLang="zh-CN" dirty="0"/>
          </a:p>
          <a:p>
            <a:r>
              <a:rPr lang="zh-CN" altLang="en-US" dirty="0">
                <a:latin typeface="微软雅黑" panose="020B0503020204020204" pitchFamily="34" charset="-122"/>
                <a:ea typeface="微软雅黑" panose="020B0503020204020204" pitchFamily="34" charset="-122"/>
              </a:rPr>
              <a:t>将数据存储器和各个外设通过总线与</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连接</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无需及时响应外设的输入（中断）</a:t>
            </a:r>
            <a:endParaRPr lang="en-US" altLang="zh-CN" dirty="0">
              <a:latin typeface="微软雅黑" panose="020B0503020204020204" pitchFamily="34" charset="-122"/>
              <a:ea typeface="微软雅黑" panose="020B0503020204020204" pitchFamily="34" charset="-122"/>
            </a:endParaRPr>
          </a:p>
          <a:p>
            <a:pPr lvl="1"/>
            <a:r>
              <a:rPr lang="en-US" altLang="zh-CN" dirty="0"/>
              <a:t>CPU</a:t>
            </a:r>
            <a:r>
              <a:rPr lang="zh-CN" altLang="en-US" dirty="0"/>
              <a:t>本身速度较慢</a:t>
            </a:r>
            <a:endParaRPr lang="en-US" altLang="zh-CN" dirty="0">
              <a:latin typeface="微软雅黑" panose="020B0503020204020204" pitchFamily="34" charset="-122"/>
              <a:ea typeface="微软雅黑" panose="020B0503020204020204" pitchFamily="34" charset="-122"/>
            </a:endParaRPr>
          </a:p>
          <a:p>
            <a:pPr lvl="1"/>
            <a:r>
              <a:rPr lang="zh-CN" altLang="en-US" dirty="0"/>
              <a:t>简化控制逻辑</a:t>
            </a:r>
            <a:endParaRPr lang="en-US" altLang="zh-CN" dirty="0"/>
          </a:p>
          <a:p>
            <a:pPr lvl="1"/>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采用统一编址</a:t>
            </a:r>
            <a:endParaRPr lang="en-US" altLang="zh-CN" dirty="0">
              <a:latin typeface="微软雅黑" panose="020B0503020204020204" pitchFamily="34" charset="-122"/>
              <a:ea typeface="微软雅黑" panose="020B0503020204020204" pitchFamily="34" charset="-122"/>
            </a:endParaRPr>
          </a:p>
          <a:p>
            <a:pPr lvl="1"/>
            <a:r>
              <a:rPr lang="zh-CN" altLang="en-US" dirty="0"/>
              <a:t>省略设计</a:t>
            </a:r>
            <a:r>
              <a:rPr lang="en-US" altLang="zh-CN" dirty="0"/>
              <a:t>IO</a:t>
            </a:r>
            <a:r>
              <a:rPr lang="zh-CN" altLang="en-US" dirty="0"/>
              <a:t>相关指令</a:t>
            </a:r>
            <a:endParaRPr lang="en-US" altLang="zh-CN" dirty="0"/>
          </a:p>
          <a:p>
            <a:pPr lvl="1"/>
            <a:r>
              <a:rPr lang="zh-CN" altLang="en-US" dirty="0"/>
              <a:t>简化</a:t>
            </a:r>
            <a:r>
              <a:rPr lang="en-US" altLang="zh-CN" dirty="0"/>
              <a:t>CPU</a:t>
            </a:r>
            <a:r>
              <a:rPr lang="zh-CN" altLang="en-US" dirty="0"/>
              <a:t>控制单元的设计</a:t>
            </a:r>
            <a:endParaRPr lang="en-US" altLang="zh-CN" dirty="0"/>
          </a:p>
          <a:p>
            <a:pPr lvl="1"/>
            <a:r>
              <a:rPr lang="zh-CN" altLang="en-US" dirty="0"/>
              <a:t>根据地址的高位生成片选信号</a:t>
            </a:r>
            <a:endParaRPr lang="en-US" altLang="zh-CN" dirty="0"/>
          </a:p>
          <a:p>
            <a:pPr lvl="1"/>
            <a:endParaRPr lang="en-US" altLang="zh-CN" dirty="0"/>
          </a:p>
          <a:p>
            <a:r>
              <a:rPr lang="zh-CN" altLang="en-US" dirty="0"/>
              <a:t>工作频率为</a:t>
            </a:r>
            <a:r>
              <a:rPr lang="en-US" altLang="zh-CN" dirty="0"/>
              <a:t>CPU</a:t>
            </a:r>
            <a:r>
              <a:rPr lang="zh-CN" altLang="en-US" dirty="0"/>
              <a:t>的</a:t>
            </a:r>
            <a:r>
              <a:rPr lang="en-US" altLang="zh-CN" dirty="0"/>
              <a:t>2</a:t>
            </a:r>
            <a:r>
              <a:rPr lang="zh-CN" altLang="en-US" dirty="0"/>
              <a:t>倍</a:t>
            </a:r>
            <a:endParaRPr lang="en-US" altLang="zh-CN" dirty="0"/>
          </a:p>
          <a:p>
            <a:pPr lvl="1"/>
            <a:r>
              <a:rPr lang="zh-CN" altLang="en-US" dirty="0"/>
              <a:t>保证访存正确</a:t>
            </a:r>
            <a:endParaRPr lang="en-US" altLang="zh-CN" dirty="0"/>
          </a:p>
          <a:p>
            <a:pPr lvl="1"/>
            <a:r>
              <a:rPr lang="zh-CN" altLang="en-US" dirty="0"/>
              <a:t>分割为两个半字输入输出</a:t>
            </a:r>
            <a:endParaRPr lang="en-US" altLang="zh-CN" dirty="0"/>
          </a:p>
          <a:p>
            <a:pPr lvl="1"/>
            <a:endParaRPr lang="en-US" altLang="zh-CN" dirty="0"/>
          </a:p>
        </p:txBody>
      </p:sp>
      <p:pic>
        <p:nvPicPr>
          <p:cNvPr id="2" name="图片 1">
            <a:extLst>
              <a:ext uri="{FF2B5EF4-FFF2-40B4-BE49-F238E27FC236}">
                <a16:creationId xmlns:a16="http://schemas.microsoft.com/office/drawing/2014/main" id="{9E0137A2-BB96-4A0E-A691-9BD9DA00155B}"/>
              </a:ext>
            </a:extLst>
          </p:cNvPr>
          <p:cNvPicPr>
            <a:picLocks noChangeAspect="1"/>
          </p:cNvPicPr>
          <p:nvPr/>
        </p:nvPicPr>
        <p:blipFill>
          <a:blip r:embed="rId3"/>
          <a:stretch>
            <a:fillRect/>
          </a:stretch>
        </p:blipFill>
        <p:spPr>
          <a:xfrm>
            <a:off x="4727848" y="2636912"/>
            <a:ext cx="6867525" cy="2971800"/>
          </a:xfrm>
          <a:prstGeom prst="rect">
            <a:avLst/>
          </a:prstGeom>
        </p:spPr>
      </p:pic>
    </p:spTree>
    <p:extLst>
      <p:ext uri="{BB962C8B-B14F-4D97-AF65-F5344CB8AC3E}">
        <p14:creationId xmlns:p14="http://schemas.microsoft.com/office/powerpoint/2010/main" val="1494255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r>
              <a:rPr lang="zh-CN" altLang="en-US" dirty="0"/>
              <a:t>使用</a:t>
            </a:r>
            <a:r>
              <a:rPr lang="en-US" altLang="zh-CN" dirty="0"/>
              <a:t>SRAM</a:t>
            </a:r>
            <a:r>
              <a:rPr lang="zh-CN" altLang="en-US" dirty="0"/>
              <a:t>作为数据存储器</a:t>
            </a:r>
            <a:endParaRPr lang="zh-CN" altLang="en-US" b="1" dirty="0"/>
          </a:p>
        </p:txBody>
      </p:sp>
      <p:sp>
        <p:nvSpPr>
          <p:cNvPr id="14" name="内容占位符 13"/>
          <p:cNvSpPr>
            <a:spLocks noGrp="1"/>
          </p:cNvSpPr>
          <p:nvPr>
            <p:ph idx="1"/>
          </p:nvPr>
        </p:nvSpPr>
        <p:spPr>
          <a:xfrm>
            <a:off x="407368" y="836712"/>
            <a:ext cx="9900592" cy="5688632"/>
          </a:xfrm>
        </p:spPr>
        <p:txBody>
          <a:bodyPr rtlCol="0"/>
          <a:lstStyle/>
          <a:p>
            <a:endParaRPr lang="en-US" altLang="zh-CN" dirty="0">
              <a:latin typeface="微软雅黑" panose="020B0503020204020204" pitchFamily="34" charset="-122"/>
              <a:ea typeface="微软雅黑" panose="020B0503020204020204" pitchFamily="34" charset="-122"/>
            </a:endParaRPr>
          </a:p>
          <a:p>
            <a:endParaRPr lang="en-US" altLang="zh-CN" dirty="0"/>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SRAM</a:t>
            </a:r>
            <a:r>
              <a:rPr lang="zh-CN" altLang="en-US" dirty="0">
                <a:latin typeface="微软雅黑" panose="020B0503020204020204" pitchFamily="34" charset="-122"/>
                <a:ea typeface="微软雅黑" panose="020B0503020204020204" pitchFamily="34" charset="-122"/>
              </a:rPr>
              <a:t>的相应速度满足</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的需要</a:t>
            </a:r>
            <a:endParaRPr lang="en-US" altLang="zh-CN" dirty="0">
              <a:latin typeface="微软雅黑" panose="020B0503020204020204" pitchFamily="34" charset="-122"/>
              <a:ea typeface="微软雅黑" panose="020B0503020204020204" pitchFamily="34" charset="-122"/>
            </a:endParaRPr>
          </a:p>
          <a:p>
            <a:r>
              <a:rPr lang="en-US" altLang="zh-CN" dirty="0"/>
              <a:t>SRAM</a:t>
            </a:r>
            <a:r>
              <a:rPr lang="zh-CN" altLang="en-US" dirty="0"/>
              <a:t>拥有更大的容量（</a:t>
            </a:r>
            <a:r>
              <a:rPr lang="en-US" altLang="zh-CN" dirty="0"/>
              <a:t>1MB</a:t>
            </a:r>
            <a:r>
              <a:rPr lang="zh-CN" altLang="en-US" dirty="0"/>
              <a:t>）</a:t>
            </a:r>
            <a:endParaRPr lang="en-US" altLang="zh-CN" dirty="0"/>
          </a:p>
          <a:p>
            <a:r>
              <a:rPr lang="zh-CN" altLang="en-US" dirty="0"/>
              <a:t>精工板</a:t>
            </a:r>
            <a:r>
              <a:rPr lang="en-US" altLang="zh-CN" dirty="0"/>
              <a:t>SRAM</a:t>
            </a:r>
            <a:r>
              <a:rPr lang="zh-CN" altLang="en-US" dirty="0"/>
              <a:t>为单片</a:t>
            </a:r>
            <a:r>
              <a:rPr lang="en-US" altLang="zh-CN" dirty="0"/>
              <a:t>16</a:t>
            </a:r>
            <a:r>
              <a:rPr lang="zh-CN" altLang="en-US" dirty="0"/>
              <a:t>位</a:t>
            </a:r>
            <a:endParaRPr lang="en-US" altLang="zh-CN" dirty="0"/>
          </a:p>
          <a:p>
            <a:r>
              <a:rPr lang="zh-CN" altLang="en-US" dirty="0">
                <a:latin typeface="微软雅黑" panose="020B0503020204020204" pitchFamily="34" charset="-122"/>
                <a:ea typeface="微软雅黑" panose="020B0503020204020204" pitchFamily="34" charset="-122"/>
              </a:rPr>
              <a:t>测试难度大</a:t>
            </a:r>
          </a:p>
        </p:txBody>
      </p:sp>
      <p:pic>
        <p:nvPicPr>
          <p:cNvPr id="2" name="图片 1">
            <a:extLst>
              <a:ext uri="{FF2B5EF4-FFF2-40B4-BE49-F238E27FC236}">
                <a16:creationId xmlns:a16="http://schemas.microsoft.com/office/drawing/2014/main" id="{078883FC-00F4-4F3A-96BC-0E4921C20ADB}"/>
              </a:ext>
            </a:extLst>
          </p:cNvPr>
          <p:cNvPicPr>
            <a:picLocks noChangeAspect="1"/>
          </p:cNvPicPr>
          <p:nvPr/>
        </p:nvPicPr>
        <p:blipFill>
          <a:blip r:embed="rId3"/>
          <a:stretch>
            <a:fillRect/>
          </a:stretch>
        </p:blipFill>
        <p:spPr>
          <a:xfrm>
            <a:off x="4943872" y="1290637"/>
            <a:ext cx="7077075" cy="4276725"/>
          </a:xfrm>
          <a:prstGeom prst="rect">
            <a:avLst/>
          </a:prstGeom>
        </p:spPr>
      </p:pic>
    </p:spTree>
    <p:extLst>
      <p:ext uri="{BB962C8B-B14F-4D97-AF65-F5344CB8AC3E}">
        <p14:creationId xmlns:p14="http://schemas.microsoft.com/office/powerpoint/2010/main" val="423486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en-US" altLang="zh-CN" dirty="0"/>
              <a:t>SRAM</a:t>
            </a:r>
            <a:endParaRPr lang="zh-CN" alt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407368" y="836712"/>
            <a:ext cx="9900592" cy="5688632"/>
          </a:xfrm>
        </p:spPr>
        <p:txBody>
          <a:bodyPr rtlCol="0"/>
          <a:lstStyle/>
          <a:p>
            <a:r>
              <a:rPr lang="zh-CN" altLang="en-US" dirty="0"/>
              <a:t>与总线的连接</a:t>
            </a:r>
            <a:endParaRPr lang="en-US" altLang="zh-CN" dirty="0"/>
          </a:p>
          <a:p>
            <a:pPr lvl="1"/>
            <a:r>
              <a:rPr lang="zh-CN" altLang="en-US" dirty="0"/>
              <a:t>同步时钟</a:t>
            </a:r>
            <a:endParaRPr lang="en-US" altLang="zh-CN" dirty="0"/>
          </a:p>
          <a:p>
            <a:pPr lvl="1"/>
            <a:r>
              <a:rPr lang="zh-CN" altLang="en-US" dirty="0"/>
              <a:t>片选信号</a:t>
            </a:r>
            <a:endParaRPr lang="en-US" altLang="zh-CN" dirty="0"/>
          </a:p>
          <a:p>
            <a:pPr lvl="1"/>
            <a:r>
              <a:rPr lang="zh-CN" altLang="en-US" dirty="0"/>
              <a:t>读写控制位 </a:t>
            </a:r>
            <a:r>
              <a:rPr lang="en-US" altLang="zh-CN" dirty="0"/>
              <a:t>1</a:t>
            </a:r>
            <a:r>
              <a:rPr lang="zh-CN" altLang="en-US" dirty="0"/>
              <a:t>：写入 </a:t>
            </a:r>
            <a:r>
              <a:rPr lang="en-US" altLang="zh-CN" dirty="0"/>
              <a:t>0</a:t>
            </a:r>
            <a:r>
              <a:rPr lang="zh-CN" altLang="en-US" dirty="0"/>
              <a:t>：读取</a:t>
            </a:r>
            <a:endParaRPr lang="en-US" altLang="zh-CN" dirty="0"/>
          </a:p>
          <a:p>
            <a:pPr lvl="1"/>
            <a:r>
              <a:rPr lang="zh-CN" altLang="en-US" dirty="0"/>
              <a:t>数据输入（</a:t>
            </a:r>
            <a:r>
              <a:rPr lang="en-US" altLang="zh-CN" dirty="0"/>
              <a:t>16</a:t>
            </a:r>
            <a:r>
              <a:rPr lang="zh-CN" altLang="en-US" dirty="0"/>
              <a:t>位写数据、</a:t>
            </a:r>
            <a:r>
              <a:rPr lang="en-US" altLang="zh-CN" dirty="0"/>
              <a:t>19</a:t>
            </a:r>
            <a:r>
              <a:rPr lang="zh-CN" altLang="en-US" dirty="0"/>
              <a:t>位地址）</a:t>
            </a:r>
            <a:endParaRPr lang="en-US" altLang="zh-CN" dirty="0"/>
          </a:p>
          <a:p>
            <a:pPr lvl="1"/>
            <a:r>
              <a:rPr lang="zh-CN" altLang="en-US" dirty="0"/>
              <a:t>数据输出（</a:t>
            </a:r>
            <a:r>
              <a:rPr lang="en-US" altLang="zh-CN" dirty="0"/>
              <a:t>16</a:t>
            </a:r>
            <a:r>
              <a:rPr lang="zh-CN" altLang="en-US" dirty="0"/>
              <a:t>位读数据）</a:t>
            </a:r>
            <a:endParaRPr lang="en-US" altLang="zh-CN" dirty="0"/>
          </a:p>
          <a:p>
            <a:endParaRPr lang="en-US" altLang="zh-CN" dirty="0"/>
          </a:p>
          <a:p>
            <a:r>
              <a:rPr lang="zh-CN" altLang="en-US" dirty="0"/>
              <a:t>驱动方式</a:t>
            </a:r>
            <a:endParaRPr lang="en-US" altLang="zh-CN" dirty="0"/>
          </a:p>
          <a:p>
            <a:pPr lvl="1"/>
            <a:r>
              <a:rPr lang="zh-CN" altLang="en-US" dirty="0"/>
              <a:t>根据读写位和片选信号以组合逻辑方式</a:t>
            </a:r>
            <a:endParaRPr lang="en-US" altLang="zh-CN" dirty="0"/>
          </a:p>
          <a:p>
            <a:pPr marL="365760" lvl="1" indent="0">
              <a:buNone/>
            </a:pPr>
            <a:r>
              <a:rPr lang="zh-CN" altLang="en-US" dirty="0"/>
              <a:t>生成</a:t>
            </a:r>
            <a:r>
              <a:rPr lang="en-US" altLang="zh-CN" dirty="0"/>
              <a:t>SRAM</a:t>
            </a:r>
            <a:r>
              <a:rPr lang="zh-CN" altLang="en-US" dirty="0"/>
              <a:t>所需信号</a:t>
            </a:r>
            <a:endParaRPr lang="en-US" altLang="zh-CN" dirty="0"/>
          </a:p>
          <a:p>
            <a:pPr lvl="1"/>
            <a:r>
              <a:rPr lang="zh-CN" altLang="en-US" dirty="0"/>
              <a:t>总线模块设置一个缓冲区，用于存储上一周期读数</a:t>
            </a:r>
            <a:endParaRPr lang="en-US" altLang="zh-CN" dirty="0"/>
          </a:p>
          <a:p>
            <a:pPr lvl="1"/>
            <a:r>
              <a:rPr lang="zh-CN" altLang="en-US" dirty="0"/>
              <a:t>合并输出两次读数（</a:t>
            </a:r>
            <a:r>
              <a:rPr lang="en-US" altLang="zh-CN" dirty="0"/>
              <a:t>32</a:t>
            </a:r>
            <a:r>
              <a:rPr lang="zh-CN" altLang="en-US" dirty="0"/>
              <a:t>位）</a:t>
            </a:r>
            <a:endParaRPr lang="en-US" altLang="zh-CN" dirty="0"/>
          </a:p>
          <a:p>
            <a:pPr lvl="1"/>
            <a:r>
              <a:rPr lang="zh-CN" altLang="en-US" dirty="0"/>
              <a:t>分两次写入一个字</a:t>
            </a:r>
            <a:endParaRPr lang="en-US" altLang="zh-CN" dirty="0"/>
          </a:p>
          <a:p>
            <a:pPr lvl="1"/>
            <a:r>
              <a:rPr lang="zh-CN" altLang="en-US" dirty="0"/>
              <a:t>通过读写控制位来控制</a:t>
            </a:r>
            <a:r>
              <a:rPr lang="en-US" altLang="zh-CN" dirty="0" err="1"/>
              <a:t>inout</a:t>
            </a:r>
            <a:r>
              <a:rPr lang="zh-CN" altLang="en-US" dirty="0"/>
              <a:t>接口的状态</a:t>
            </a:r>
          </a:p>
          <a:p>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93DC556-81E5-4E57-9A0A-05B8057E9AE3}"/>
              </a:ext>
            </a:extLst>
          </p:cNvPr>
          <p:cNvPicPr>
            <a:picLocks noChangeAspect="1"/>
          </p:cNvPicPr>
          <p:nvPr/>
        </p:nvPicPr>
        <p:blipFill>
          <a:blip r:embed="rId3"/>
          <a:stretch>
            <a:fillRect/>
          </a:stretch>
        </p:blipFill>
        <p:spPr>
          <a:xfrm>
            <a:off x="5303912" y="1340768"/>
            <a:ext cx="6600825" cy="3200400"/>
          </a:xfrm>
          <a:prstGeom prst="rect">
            <a:avLst/>
          </a:prstGeom>
        </p:spPr>
      </p:pic>
    </p:spTree>
    <p:extLst>
      <p:ext uri="{BB962C8B-B14F-4D97-AF65-F5344CB8AC3E}">
        <p14:creationId xmlns:p14="http://schemas.microsoft.com/office/powerpoint/2010/main" val="1236068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zh-CN" altLang="en-US" dirty="0"/>
              <a:t>数码管</a:t>
            </a:r>
            <a:endParaRPr lang="zh-CN" alt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407368" y="836712"/>
            <a:ext cx="9900592" cy="5688632"/>
          </a:xfrm>
        </p:spPr>
        <p:txBody>
          <a:bodyPr rtlCol="0">
            <a:normAutofit/>
          </a:bodyPr>
          <a:lstStyle/>
          <a:p>
            <a:pPr marL="0" indent="0">
              <a:buNone/>
            </a:pPr>
            <a:endParaRPr lang="en-US" altLang="zh-CN" dirty="0"/>
          </a:p>
          <a:p>
            <a:r>
              <a:rPr lang="zh-CN" altLang="en-US" dirty="0">
                <a:latin typeface="微软雅黑" panose="020B0503020204020204" pitchFamily="34" charset="-122"/>
                <a:ea typeface="微软雅黑" panose="020B0503020204020204" pitchFamily="34" charset="-122"/>
              </a:rPr>
              <a:t>数码管</a:t>
            </a:r>
            <a:endParaRPr lang="en-US" altLang="zh-CN" dirty="0">
              <a:latin typeface="微软雅黑" panose="020B0503020204020204" pitchFamily="34" charset="-122"/>
              <a:ea typeface="微软雅黑" panose="020B0503020204020204" pitchFamily="34" charset="-122"/>
            </a:endParaRPr>
          </a:p>
          <a:p>
            <a:pPr lvl="1"/>
            <a:r>
              <a:rPr lang="zh-CN" altLang="en-US" dirty="0"/>
              <a:t>使用</a:t>
            </a:r>
            <a:r>
              <a:rPr lang="en-US" altLang="zh-CN" dirty="0"/>
              <a:t>4</a:t>
            </a:r>
            <a:r>
              <a:rPr lang="zh-CN" altLang="en-US" dirty="0"/>
              <a:t>个</a:t>
            </a:r>
            <a:endParaRPr lang="en-US" altLang="zh-CN" dirty="0"/>
          </a:p>
          <a:p>
            <a:pPr lvl="1"/>
            <a:r>
              <a:rPr lang="zh-CN" altLang="en-US" dirty="0">
                <a:latin typeface="微软雅黑" panose="020B0503020204020204" pitchFamily="34" charset="-122"/>
                <a:ea typeface="微软雅黑" panose="020B0503020204020204" pitchFamily="34" charset="-122"/>
              </a:rPr>
              <a:t>每个数码管可表示一位</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进制数</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组合显示半字</a:t>
            </a:r>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r>
              <a:rPr lang="zh-CN" altLang="en-US" dirty="0"/>
              <a:t>驱动方式</a:t>
            </a:r>
            <a:endParaRPr lang="en-US" altLang="zh-CN" dirty="0"/>
          </a:p>
          <a:p>
            <a:pPr lvl="1"/>
            <a:r>
              <a:rPr lang="zh-CN" altLang="en-US" dirty="0"/>
              <a:t>一个用于存储数据的寄存器</a:t>
            </a:r>
            <a:endParaRPr lang="en-US" altLang="zh-CN" dirty="0"/>
          </a:p>
          <a:p>
            <a:pPr lvl="1"/>
            <a:r>
              <a:rPr lang="zh-CN" altLang="en-US" dirty="0"/>
              <a:t>片选信号周期性扫描并从寄存器的相应位</a:t>
            </a:r>
            <a:endParaRPr lang="en-US" altLang="zh-CN" dirty="0"/>
          </a:p>
          <a:p>
            <a:pPr marL="365760" lvl="1" indent="0">
              <a:buNone/>
            </a:pPr>
            <a:r>
              <a:rPr lang="zh-CN" altLang="en-US" dirty="0"/>
              <a:t>取数并生成段选择信号</a:t>
            </a:r>
          </a:p>
          <a:p>
            <a:endParaRPr lang="en-US" altLang="zh-CN" dirty="0"/>
          </a:p>
          <a:p>
            <a:r>
              <a:rPr lang="zh-CN" altLang="en-US" dirty="0"/>
              <a:t>与总线的连接</a:t>
            </a:r>
            <a:endParaRPr lang="en-US" altLang="zh-CN" dirty="0"/>
          </a:p>
          <a:p>
            <a:pPr lvl="1"/>
            <a:r>
              <a:rPr lang="zh-CN" altLang="en-US" dirty="0"/>
              <a:t>同步时钟、片选信号、读写控制位、数据输入、数据输出</a:t>
            </a:r>
            <a:endParaRPr lang="en-US" altLang="zh-CN" dirty="0"/>
          </a:p>
        </p:txBody>
      </p:sp>
      <p:pic>
        <p:nvPicPr>
          <p:cNvPr id="2" name="图片 1">
            <a:extLst>
              <a:ext uri="{FF2B5EF4-FFF2-40B4-BE49-F238E27FC236}">
                <a16:creationId xmlns:a16="http://schemas.microsoft.com/office/drawing/2014/main" id="{4A224B40-59E4-4E50-ADD1-5C2C9B538150}"/>
              </a:ext>
            </a:extLst>
          </p:cNvPr>
          <p:cNvPicPr>
            <a:picLocks noChangeAspect="1"/>
          </p:cNvPicPr>
          <p:nvPr/>
        </p:nvPicPr>
        <p:blipFill>
          <a:blip r:embed="rId2"/>
          <a:stretch>
            <a:fillRect/>
          </a:stretch>
        </p:blipFill>
        <p:spPr>
          <a:xfrm>
            <a:off x="5357664" y="1700808"/>
            <a:ext cx="6715125" cy="2752725"/>
          </a:xfrm>
          <a:prstGeom prst="rect">
            <a:avLst/>
          </a:prstGeom>
        </p:spPr>
      </p:pic>
    </p:spTree>
    <p:extLst>
      <p:ext uri="{BB962C8B-B14F-4D97-AF65-F5344CB8AC3E}">
        <p14:creationId xmlns:p14="http://schemas.microsoft.com/office/powerpoint/2010/main" val="18049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en-US" altLang="zh-CN" dirty="0"/>
              <a:t>LED</a:t>
            </a:r>
            <a:r>
              <a:rPr lang="zh-CN" altLang="en-US" dirty="0"/>
              <a:t>灯</a:t>
            </a:r>
            <a:endParaRPr lang="zh-CN" alt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407368" y="836712"/>
            <a:ext cx="9900592" cy="5688632"/>
          </a:xfrm>
        </p:spPr>
        <p:txBody>
          <a:bodyPr rtlCol="0"/>
          <a:lstStyle/>
          <a:p>
            <a:endParaRPr lang="en-US" altLang="zh-CN" dirty="0">
              <a:latin typeface="微软雅黑" panose="020B0503020204020204" pitchFamily="34" charset="-122"/>
              <a:ea typeface="微软雅黑" panose="020B0503020204020204" pitchFamily="34" charset="-122"/>
            </a:endParaRPr>
          </a:p>
          <a:p>
            <a:endParaRPr lang="en-US" altLang="zh-CN" dirty="0"/>
          </a:p>
          <a:p>
            <a:r>
              <a:rPr lang="en-US" altLang="zh-CN" dirty="0">
                <a:latin typeface="微软雅黑" panose="020B0503020204020204" pitchFamily="34" charset="-122"/>
                <a:ea typeface="微软雅黑" panose="020B0503020204020204" pitchFamily="34" charset="-122"/>
              </a:rPr>
              <a:t>LED</a:t>
            </a:r>
          </a:p>
          <a:p>
            <a:pPr lvl="1"/>
            <a:r>
              <a:rPr lang="en-US" altLang="zh-CN" dirty="0"/>
              <a:t>8</a:t>
            </a:r>
            <a:r>
              <a:rPr lang="zh-CN" altLang="en-US" dirty="0"/>
              <a:t>个</a:t>
            </a:r>
            <a:endParaRPr lang="en-US" altLang="zh-CN" dirty="0"/>
          </a:p>
          <a:p>
            <a:pPr lvl="1"/>
            <a:r>
              <a:rPr lang="zh-CN" altLang="en-US" dirty="0"/>
              <a:t>显示一个</a:t>
            </a:r>
            <a:r>
              <a:rPr lang="en-US" altLang="zh-CN" dirty="0"/>
              <a:t>8</a:t>
            </a:r>
            <a:r>
              <a:rPr lang="zh-CN" altLang="en-US" dirty="0"/>
              <a:t>位数（</a:t>
            </a:r>
            <a:r>
              <a:rPr lang="en-US" altLang="zh-CN" dirty="0"/>
              <a:t>byte</a:t>
            </a:r>
            <a:r>
              <a:rPr lang="zh-CN" altLang="en-US" dirty="0"/>
              <a:t>）</a:t>
            </a:r>
          </a:p>
          <a:p>
            <a:pPr lvl="1"/>
            <a:endParaRPr lang="en-US" altLang="zh-CN" dirty="0">
              <a:latin typeface="微软雅黑" panose="020B0503020204020204" pitchFamily="34" charset="-122"/>
              <a:ea typeface="微软雅黑" panose="020B0503020204020204" pitchFamily="34" charset="-122"/>
            </a:endParaRPr>
          </a:p>
          <a:p>
            <a:r>
              <a:rPr lang="zh-CN" altLang="en-US" dirty="0"/>
              <a:t>驱动方法</a:t>
            </a:r>
            <a:endParaRPr lang="en-US" altLang="zh-CN" dirty="0"/>
          </a:p>
          <a:p>
            <a:pPr lvl="1"/>
            <a:r>
              <a:rPr lang="zh-CN" altLang="en-US" dirty="0"/>
              <a:t>一个用于存储数据的寄存器直接驱动</a:t>
            </a:r>
            <a:endParaRPr lang="en-US" altLang="zh-CN" dirty="0"/>
          </a:p>
          <a:p>
            <a:endParaRPr lang="en-US" altLang="zh-CN" dirty="0"/>
          </a:p>
          <a:p>
            <a:r>
              <a:rPr lang="zh-CN" altLang="en-US" dirty="0"/>
              <a:t>与总线的连接</a:t>
            </a:r>
            <a:endParaRPr lang="en-US" altLang="zh-CN" dirty="0"/>
          </a:p>
          <a:p>
            <a:pPr lvl="1"/>
            <a:r>
              <a:rPr lang="zh-CN" altLang="en-US" dirty="0"/>
              <a:t>同步时钟、片选信号、读写控制位、数据输入、数据输出</a:t>
            </a:r>
            <a:endParaRPr lang="en-US" altLang="zh-CN" dirty="0"/>
          </a:p>
          <a:p>
            <a:pPr lvl="1"/>
            <a:endParaRPr lang="en-US" altLang="zh-CN" dirty="0"/>
          </a:p>
        </p:txBody>
      </p:sp>
      <p:pic>
        <p:nvPicPr>
          <p:cNvPr id="3" name="图片 2">
            <a:extLst>
              <a:ext uri="{FF2B5EF4-FFF2-40B4-BE49-F238E27FC236}">
                <a16:creationId xmlns:a16="http://schemas.microsoft.com/office/drawing/2014/main" id="{0249A1D9-29AD-4300-B5B6-0DEFFE2AE04E}"/>
              </a:ext>
            </a:extLst>
          </p:cNvPr>
          <p:cNvPicPr>
            <a:picLocks noChangeAspect="1"/>
          </p:cNvPicPr>
          <p:nvPr/>
        </p:nvPicPr>
        <p:blipFill>
          <a:blip r:embed="rId3"/>
          <a:stretch>
            <a:fillRect/>
          </a:stretch>
        </p:blipFill>
        <p:spPr>
          <a:xfrm>
            <a:off x="5669582" y="1772816"/>
            <a:ext cx="6115050" cy="3419475"/>
          </a:xfrm>
          <a:prstGeom prst="rect">
            <a:avLst/>
          </a:prstGeom>
        </p:spPr>
      </p:pic>
    </p:spTree>
    <p:extLst>
      <p:ext uri="{BB962C8B-B14F-4D97-AF65-F5344CB8AC3E}">
        <p14:creationId xmlns:p14="http://schemas.microsoft.com/office/powerpoint/2010/main" val="1879504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B070A8-ECB2-4FE9-A760-002674DF1953}"/>
              </a:ext>
            </a:extLst>
          </p:cNvPr>
          <p:cNvSpPr>
            <a:spLocks noGrp="1"/>
          </p:cNvSpPr>
          <p:nvPr>
            <p:ph type="title"/>
          </p:nvPr>
        </p:nvSpPr>
        <p:spPr>
          <a:xfrm>
            <a:off x="0" y="0"/>
            <a:ext cx="9144000" cy="1143000"/>
          </a:xfrm>
        </p:spPr>
        <p:txBody>
          <a:bodyPr/>
          <a:lstStyle/>
          <a:p>
            <a:r>
              <a:rPr lang="en-US" altLang="zh-CN" dirty="0"/>
              <a:t>VGA</a:t>
            </a:r>
            <a:r>
              <a:rPr lang="zh-CN" altLang="en-US" dirty="0"/>
              <a:t>接口与定义</a:t>
            </a:r>
          </a:p>
        </p:txBody>
      </p:sp>
      <p:pic>
        <p:nvPicPr>
          <p:cNvPr id="10" name="内容占位符 6">
            <a:extLst>
              <a:ext uri="{FF2B5EF4-FFF2-40B4-BE49-F238E27FC236}">
                <a16:creationId xmlns:a16="http://schemas.microsoft.com/office/drawing/2014/main" id="{0B6D2EEE-CC6B-4FE4-B694-6B074FEADA75}"/>
              </a:ext>
            </a:extLst>
          </p:cNvPr>
          <p:cNvPicPr>
            <a:picLocks noGrp="1" noChangeAspect="1"/>
          </p:cNvPicPr>
          <p:nvPr>
            <p:ph idx="1"/>
          </p:nvPr>
        </p:nvPicPr>
        <p:blipFill>
          <a:blip r:embed="rId3"/>
          <a:stretch>
            <a:fillRect/>
          </a:stretch>
        </p:blipFill>
        <p:spPr>
          <a:xfrm>
            <a:off x="335360" y="1268760"/>
            <a:ext cx="6194887" cy="3312368"/>
          </a:xfrm>
          <a:prstGeom prst="rect">
            <a:avLst/>
          </a:prstGeom>
        </p:spPr>
      </p:pic>
      <p:pic>
        <p:nvPicPr>
          <p:cNvPr id="5" name="图片 4">
            <a:extLst>
              <a:ext uri="{FF2B5EF4-FFF2-40B4-BE49-F238E27FC236}">
                <a16:creationId xmlns:a16="http://schemas.microsoft.com/office/drawing/2014/main" id="{8DE29213-68A4-49C0-9DE7-9AF7B0C675AC}"/>
              </a:ext>
            </a:extLst>
          </p:cNvPr>
          <p:cNvPicPr>
            <a:picLocks noChangeAspect="1"/>
          </p:cNvPicPr>
          <p:nvPr/>
        </p:nvPicPr>
        <p:blipFill>
          <a:blip r:embed="rId4"/>
          <a:stretch>
            <a:fillRect/>
          </a:stretch>
        </p:blipFill>
        <p:spPr>
          <a:xfrm>
            <a:off x="335360" y="4651908"/>
            <a:ext cx="2088232" cy="1874663"/>
          </a:xfrm>
          <a:prstGeom prst="rect">
            <a:avLst/>
          </a:prstGeom>
        </p:spPr>
      </p:pic>
      <p:sp>
        <p:nvSpPr>
          <p:cNvPr id="7" name="文本框 6">
            <a:extLst>
              <a:ext uri="{FF2B5EF4-FFF2-40B4-BE49-F238E27FC236}">
                <a16:creationId xmlns:a16="http://schemas.microsoft.com/office/drawing/2014/main" id="{61A4AAB5-59B6-4070-B8EB-381465B02396}"/>
              </a:ext>
            </a:extLst>
          </p:cNvPr>
          <p:cNvSpPr txBox="1"/>
          <p:nvPr/>
        </p:nvSpPr>
        <p:spPr>
          <a:xfrm>
            <a:off x="6887244" y="1720840"/>
            <a:ext cx="4969396" cy="2308324"/>
          </a:xfrm>
          <a:prstGeom prst="rect">
            <a:avLst/>
          </a:prstGeom>
          <a:noFill/>
        </p:spPr>
        <p:txBody>
          <a:bodyPr wrap="square" rtlCol="0">
            <a:spAutoFit/>
          </a:bodyPr>
          <a:lstStyle/>
          <a:p>
            <a:r>
              <a:rPr sz="2400" dirty="0" err="1"/>
              <a:t>行同步信号</a:t>
            </a:r>
            <a:r>
              <a:rPr sz="2400" dirty="0"/>
              <a:t>-</a:t>
            </a:r>
            <a:r>
              <a:rPr lang="en-US" altLang="zh-CN" sz="2400" dirty="0"/>
              <a:t>-</a:t>
            </a:r>
            <a:r>
              <a:rPr sz="2400" dirty="0" err="1"/>
              <a:t>用于指示一行内像素的显示</a:t>
            </a:r>
            <a:endParaRPr sz="2400" dirty="0"/>
          </a:p>
          <a:p>
            <a:r>
              <a:rPr sz="2400" dirty="0" err="1"/>
              <a:t>场同步信号</a:t>
            </a:r>
            <a:r>
              <a:rPr sz="2400" dirty="0"/>
              <a:t>--</a:t>
            </a:r>
            <a:r>
              <a:rPr sz="2400" dirty="0" err="1"/>
              <a:t>用于指示一帧的画面显示</a:t>
            </a:r>
            <a:endParaRPr sz="2400" dirty="0"/>
          </a:p>
          <a:p>
            <a:r>
              <a:rPr sz="2400" dirty="0" err="1"/>
              <a:t>数据接口</a:t>
            </a:r>
            <a:r>
              <a:rPr lang="en-US" altLang="zh-CN" sz="2400" dirty="0"/>
              <a:t>—</a:t>
            </a:r>
            <a:r>
              <a:rPr lang="zh-CN" altLang="en-US" sz="2400" dirty="0"/>
              <a:t>用于指示</a:t>
            </a:r>
            <a:r>
              <a:rPr sz="2400" dirty="0"/>
              <a:t>红</a:t>
            </a:r>
            <a:r>
              <a:rPr lang="zh-CN" altLang="en-US" sz="2400" dirty="0"/>
              <a:t>、</a:t>
            </a:r>
            <a:r>
              <a:rPr sz="2400" dirty="0"/>
              <a:t>绿</a:t>
            </a:r>
            <a:r>
              <a:rPr lang="zh-CN" altLang="en-US" sz="2400" dirty="0"/>
              <a:t>、</a:t>
            </a:r>
            <a:r>
              <a:rPr sz="2400" dirty="0"/>
              <a:t>蓝</a:t>
            </a:r>
            <a:r>
              <a:rPr lang="zh-CN" altLang="en-US" sz="2400" dirty="0"/>
              <a:t>数值</a:t>
            </a:r>
            <a:endParaRPr sz="2400" dirty="0"/>
          </a:p>
        </p:txBody>
      </p:sp>
    </p:spTree>
    <p:extLst>
      <p:ext uri="{BB962C8B-B14F-4D97-AF65-F5344CB8AC3E}">
        <p14:creationId xmlns:p14="http://schemas.microsoft.com/office/powerpoint/2010/main" val="1176467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B070A8-ECB2-4FE9-A760-002674DF1953}"/>
              </a:ext>
            </a:extLst>
          </p:cNvPr>
          <p:cNvSpPr>
            <a:spLocks noGrp="1"/>
          </p:cNvSpPr>
          <p:nvPr>
            <p:ph type="title"/>
          </p:nvPr>
        </p:nvSpPr>
        <p:spPr>
          <a:xfrm>
            <a:off x="0" y="0"/>
            <a:ext cx="9144000" cy="778443"/>
          </a:xfrm>
        </p:spPr>
        <p:txBody>
          <a:bodyPr/>
          <a:lstStyle/>
          <a:p>
            <a:r>
              <a:rPr lang="zh-CN" altLang="en-US" dirty="0"/>
              <a:t>显示模式选择</a:t>
            </a:r>
          </a:p>
        </p:txBody>
      </p:sp>
      <p:pic>
        <p:nvPicPr>
          <p:cNvPr id="6" name="内容占位符 6">
            <a:extLst>
              <a:ext uri="{FF2B5EF4-FFF2-40B4-BE49-F238E27FC236}">
                <a16:creationId xmlns:a16="http://schemas.microsoft.com/office/drawing/2014/main" id="{9E746497-B7FF-4143-B8BE-999B80B6AC15}"/>
              </a:ext>
            </a:extLst>
          </p:cNvPr>
          <p:cNvPicPr>
            <a:picLocks noGrp="1" noChangeAspect="1"/>
          </p:cNvPicPr>
          <p:nvPr>
            <p:ph idx="1"/>
          </p:nvPr>
        </p:nvPicPr>
        <p:blipFill>
          <a:blip r:embed="rId3"/>
          <a:stretch>
            <a:fillRect/>
          </a:stretch>
        </p:blipFill>
        <p:spPr>
          <a:xfrm>
            <a:off x="191344" y="798544"/>
            <a:ext cx="7857143" cy="2638095"/>
          </a:xfrm>
          <a:prstGeom prst="rect">
            <a:avLst/>
          </a:prstGeom>
        </p:spPr>
      </p:pic>
      <p:sp>
        <p:nvSpPr>
          <p:cNvPr id="8" name="文本框 7">
            <a:extLst>
              <a:ext uri="{FF2B5EF4-FFF2-40B4-BE49-F238E27FC236}">
                <a16:creationId xmlns:a16="http://schemas.microsoft.com/office/drawing/2014/main" id="{6ED977C8-3683-4F2D-BA53-20723A03690B}"/>
              </a:ext>
            </a:extLst>
          </p:cNvPr>
          <p:cNvSpPr txBox="1"/>
          <p:nvPr/>
        </p:nvSpPr>
        <p:spPr>
          <a:xfrm>
            <a:off x="8256288" y="1158074"/>
            <a:ext cx="3945255" cy="2862322"/>
          </a:xfrm>
          <a:prstGeom prst="rect">
            <a:avLst/>
          </a:prstGeom>
          <a:noFill/>
        </p:spPr>
        <p:txBody>
          <a:bodyPr wrap="square" rtlCol="0">
            <a:spAutoFit/>
          </a:bodyPr>
          <a:lstStyle/>
          <a:p>
            <a:r>
              <a:rPr lang="zh-CN" altLang="en-US" dirty="0"/>
              <a:t>本次实验</a:t>
            </a:r>
            <a:r>
              <a:rPr lang="en-US" altLang="zh-CN" dirty="0"/>
              <a:t>VGA</a:t>
            </a:r>
            <a:r>
              <a:rPr lang="zh-CN" altLang="en-US" dirty="0"/>
              <a:t>采用</a:t>
            </a:r>
            <a:r>
              <a:rPr lang="en-US" altLang="zh-CN" dirty="0"/>
              <a:t>640*480@60Hz</a:t>
            </a:r>
          </a:p>
          <a:p>
            <a:endParaRPr lang="en-US" altLang="zh-CN" dirty="0"/>
          </a:p>
          <a:p>
            <a:r>
              <a:rPr lang="en-US" altLang="zh-CN" dirty="0"/>
              <a:t>pclk</a:t>
            </a:r>
            <a:r>
              <a:rPr lang="zh-CN" altLang="zh-CN" dirty="0"/>
              <a:t>设置为</a:t>
            </a:r>
            <a:r>
              <a:rPr lang="en-US" altLang="zh-CN" dirty="0"/>
              <a:t>25MHz</a:t>
            </a:r>
            <a:r>
              <a:rPr lang="zh-CN" altLang="en-US" dirty="0"/>
              <a:t>，时钟</a:t>
            </a:r>
            <a:r>
              <a:rPr lang="en-US" altLang="zh-CN" dirty="0"/>
              <a:t>IP</a:t>
            </a:r>
            <a:r>
              <a:rPr lang="zh-CN" altLang="en-US" dirty="0"/>
              <a:t>核中设置</a:t>
            </a:r>
          </a:p>
          <a:p>
            <a:endParaRPr lang="zh-CN" altLang="en-US" dirty="0"/>
          </a:p>
          <a:p>
            <a:r>
              <a:rPr lang="zh-CN" altLang="en-US" dirty="0"/>
              <a:t>该模式下水平周期为</a:t>
            </a:r>
            <a:r>
              <a:rPr lang="en-US" altLang="zh-CN" dirty="0"/>
              <a:t>800</a:t>
            </a:r>
            <a:r>
              <a:rPr lang="zh-CN" altLang="en-US" dirty="0"/>
              <a:t>个像素，垂直扫描周期为</a:t>
            </a:r>
            <a:r>
              <a:rPr lang="en-US" altLang="zh-CN" dirty="0"/>
              <a:t>525</a:t>
            </a:r>
            <a:r>
              <a:rPr lang="zh-CN" altLang="en-US" dirty="0"/>
              <a:t>像素。水平同步信号脉冲为</a:t>
            </a:r>
            <a:r>
              <a:rPr lang="en-US" altLang="zh-CN" dirty="0"/>
              <a:t>96</a:t>
            </a:r>
            <a:r>
              <a:rPr lang="zh-CN" altLang="en-US" dirty="0"/>
              <a:t>像素，垂直同步信号脉冲为</a:t>
            </a:r>
            <a:r>
              <a:rPr lang="en-US" altLang="zh-CN" dirty="0"/>
              <a:t>2</a:t>
            </a:r>
            <a:r>
              <a:rPr lang="zh-CN" altLang="en-US" dirty="0"/>
              <a:t>像素。同步信号在循环中每次执行</a:t>
            </a:r>
            <a:r>
              <a:rPr lang="en-US" altLang="zh-CN" dirty="0"/>
              <a:t>n</a:t>
            </a:r>
            <a:r>
              <a:rPr lang="zh-CN" altLang="en-US" dirty="0"/>
              <a:t>周期的负脉冲表示消隐。</a:t>
            </a:r>
          </a:p>
          <a:p>
            <a:endParaRPr lang="zh-CN" altLang="en-US" dirty="0"/>
          </a:p>
        </p:txBody>
      </p:sp>
      <p:pic>
        <p:nvPicPr>
          <p:cNvPr id="9" name="内容占位符 3">
            <a:extLst>
              <a:ext uri="{FF2B5EF4-FFF2-40B4-BE49-F238E27FC236}">
                <a16:creationId xmlns:a16="http://schemas.microsoft.com/office/drawing/2014/main" id="{75FEE830-2DBA-4721-A41B-E3B284CB4B01}"/>
              </a:ext>
            </a:extLst>
          </p:cNvPr>
          <p:cNvPicPr>
            <a:picLocks noChangeAspect="1"/>
          </p:cNvPicPr>
          <p:nvPr/>
        </p:nvPicPr>
        <p:blipFill>
          <a:blip r:embed="rId4"/>
          <a:stretch>
            <a:fillRect/>
          </a:stretch>
        </p:blipFill>
        <p:spPr>
          <a:xfrm>
            <a:off x="212076" y="3668588"/>
            <a:ext cx="3945255" cy="2398096"/>
          </a:xfrm>
          <a:prstGeom prst="rect">
            <a:avLst/>
          </a:prstGeom>
        </p:spPr>
      </p:pic>
      <p:pic>
        <p:nvPicPr>
          <p:cNvPr id="10" name="内容占位符 3">
            <a:extLst>
              <a:ext uri="{FF2B5EF4-FFF2-40B4-BE49-F238E27FC236}">
                <a16:creationId xmlns:a16="http://schemas.microsoft.com/office/drawing/2014/main" id="{0291B0D6-8586-4CD2-8514-31C796AAC738}"/>
              </a:ext>
            </a:extLst>
          </p:cNvPr>
          <p:cNvPicPr>
            <a:picLocks noChangeAspect="1"/>
          </p:cNvPicPr>
          <p:nvPr/>
        </p:nvPicPr>
        <p:blipFill>
          <a:blip r:embed="rId5"/>
          <a:stretch>
            <a:fillRect/>
          </a:stretch>
        </p:blipFill>
        <p:spPr>
          <a:xfrm>
            <a:off x="4732036" y="3641413"/>
            <a:ext cx="2949546" cy="3039707"/>
          </a:xfrm>
          <a:prstGeom prst="rect">
            <a:avLst/>
          </a:prstGeom>
        </p:spPr>
      </p:pic>
      <p:sp>
        <p:nvSpPr>
          <p:cNvPr id="12" name="文本框 11">
            <a:extLst>
              <a:ext uri="{FF2B5EF4-FFF2-40B4-BE49-F238E27FC236}">
                <a16:creationId xmlns:a16="http://schemas.microsoft.com/office/drawing/2014/main" id="{EAC53503-FDC4-4DEF-998E-D34E7ABC27B1}"/>
              </a:ext>
            </a:extLst>
          </p:cNvPr>
          <p:cNvSpPr txBox="1"/>
          <p:nvPr/>
        </p:nvSpPr>
        <p:spPr>
          <a:xfrm>
            <a:off x="8307516" y="3868890"/>
            <a:ext cx="3672408" cy="923330"/>
          </a:xfrm>
          <a:prstGeom prst="rect">
            <a:avLst/>
          </a:prstGeom>
          <a:noFill/>
        </p:spPr>
        <p:txBody>
          <a:bodyPr wrap="square">
            <a:spAutoFit/>
          </a:bodyPr>
          <a:lstStyle/>
          <a:p>
            <a:r>
              <a:rPr lang="zh-CN" altLang="en-US" dirty="0"/>
              <a:t>并定义参数分别表示显示器中</a:t>
            </a:r>
            <a:r>
              <a:rPr lang="en-US" altLang="zh-CN" dirty="0"/>
              <a:t>640*480</a:t>
            </a:r>
            <a:r>
              <a:rPr lang="zh-CN" altLang="en-US" dirty="0"/>
              <a:t>的可显示区域和文本的显示区域</a:t>
            </a:r>
          </a:p>
        </p:txBody>
      </p:sp>
    </p:spTree>
    <p:extLst>
      <p:ext uri="{BB962C8B-B14F-4D97-AF65-F5344CB8AC3E}">
        <p14:creationId xmlns:p14="http://schemas.microsoft.com/office/powerpoint/2010/main" val="115457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B070A8-ECB2-4FE9-A760-002674DF1953}"/>
              </a:ext>
            </a:extLst>
          </p:cNvPr>
          <p:cNvSpPr>
            <a:spLocks noGrp="1"/>
          </p:cNvSpPr>
          <p:nvPr>
            <p:ph type="title"/>
          </p:nvPr>
        </p:nvSpPr>
        <p:spPr>
          <a:xfrm>
            <a:off x="91440" y="293888"/>
            <a:ext cx="5172891" cy="613371"/>
          </a:xfrm>
        </p:spPr>
        <p:txBody>
          <a:bodyPr/>
          <a:lstStyle/>
          <a:p>
            <a:r>
              <a:rPr lang="zh-CN" altLang="en-US" dirty="0"/>
              <a:t>显示图像</a:t>
            </a:r>
            <a:r>
              <a:rPr lang="en-US" altLang="zh-CN" dirty="0"/>
              <a:t>&amp;</a:t>
            </a:r>
            <a:r>
              <a:rPr lang="zh-CN" altLang="en-US" dirty="0"/>
              <a:t>字符</a:t>
            </a:r>
          </a:p>
        </p:txBody>
      </p:sp>
      <p:pic>
        <p:nvPicPr>
          <p:cNvPr id="5" name="内容占位符 3">
            <a:extLst>
              <a:ext uri="{FF2B5EF4-FFF2-40B4-BE49-F238E27FC236}">
                <a16:creationId xmlns:a16="http://schemas.microsoft.com/office/drawing/2014/main" id="{BF556C01-2C50-4133-BD28-B5090E65E7D9}"/>
              </a:ext>
            </a:extLst>
          </p:cNvPr>
          <p:cNvPicPr>
            <a:picLocks noChangeAspect="1"/>
          </p:cNvPicPr>
          <p:nvPr/>
        </p:nvPicPr>
        <p:blipFill>
          <a:blip r:embed="rId2"/>
          <a:stretch>
            <a:fillRect/>
          </a:stretch>
        </p:blipFill>
        <p:spPr>
          <a:xfrm>
            <a:off x="692785" y="907259"/>
            <a:ext cx="2495550" cy="1847850"/>
          </a:xfrm>
          <a:prstGeom prst="rect">
            <a:avLst/>
          </a:prstGeom>
        </p:spPr>
      </p:pic>
      <p:pic>
        <p:nvPicPr>
          <p:cNvPr id="6" name="图片 5">
            <a:extLst>
              <a:ext uri="{FF2B5EF4-FFF2-40B4-BE49-F238E27FC236}">
                <a16:creationId xmlns:a16="http://schemas.microsoft.com/office/drawing/2014/main" id="{AA89DAA5-A8EC-4C3B-A855-0BDD8A7CEAE8}"/>
              </a:ext>
            </a:extLst>
          </p:cNvPr>
          <p:cNvPicPr>
            <a:picLocks noChangeAspect="1"/>
          </p:cNvPicPr>
          <p:nvPr/>
        </p:nvPicPr>
        <p:blipFill>
          <a:blip r:embed="rId3"/>
          <a:stretch>
            <a:fillRect/>
          </a:stretch>
        </p:blipFill>
        <p:spPr>
          <a:xfrm>
            <a:off x="692785" y="2836817"/>
            <a:ext cx="3400425" cy="1771650"/>
          </a:xfrm>
          <a:prstGeom prst="rect">
            <a:avLst/>
          </a:prstGeom>
        </p:spPr>
      </p:pic>
      <p:sp>
        <p:nvSpPr>
          <p:cNvPr id="9" name="文本框 8">
            <a:extLst>
              <a:ext uri="{FF2B5EF4-FFF2-40B4-BE49-F238E27FC236}">
                <a16:creationId xmlns:a16="http://schemas.microsoft.com/office/drawing/2014/main" id="{B7FDCA5E-9BB1-4968-BA2D-30B221D46FA5}"/>
              </a:ext>
            </a:extLst>
          </p:cNvPr>
          <p:cNvSpPr txBox="1"/>
          <p:nvPr/>
        </p:nvSpPr>
        <p:spPr>
          <a:xfrm>
            <a:off x="6096000" y="1050925"/>
            <a:ext cx="4970780" cy="3693319"/>
          </a:xfrm>
          <a:prstGeom prst="rect">
            <a:avLst/>
          </a:prstGeom>
          <a:noFill/>
        </p:spPr>
        <p:txBody>
          <a:bodyPr wrap="square" rtlCol="0">
            <a:spAutoFit/>
          </a:bodyPr>
          <a:lstStyle/>
          <a:p>
            <a:r>
              <a:rPr lang="zh-CN" altLang="en-US" dirty="0"/>
              <a:t>显示的内容采用二维数组</a:t>
            </a:r>
            <a:r>
              <a:rPr lang="en-US" altLang="zh-CN" dirty="0" err="1"/>
              <a:t>screen_reg</a:t>
            </a:r>
            <a:r>
              <a:rPr lang="zh-CN" altLang="en-US" dirty="0"/>
              <a:t>存储，每一位表示一个像素</a:t>
            </a:r>
            <a:endParaRPr lang="en-US" altLang="zh-CN" dirty="0"/>
          </a:p>
          <a:p>
            <a:endParaRPr lang="zh-CN" altLang="en-US" dirty="0"/>
          </a:p>
          <a:p>
            <a:r>
              <a:rPr lang="zh-CN" altLang="en-US" dirty="0"/>
              <a:t>可显示</a:t>
            </a:r>
            <a:r>
              <a:rPr lang="en-US" altLang="zh-CN" dirty="0"/>
              <a:t>64*32</a:t>
            </a:r>
            <a:r>
              <a:rPr lang="zh-CN" altLang="en-US" dirty="0"/>
              <a:t>个的字符</a:t>
            </a:r>
          </a:p>
          <a:p>
            <a:endParaRPr lang="zh-CN" altLang="en-US" dirty="0"/>
          </a:p>
          <a:p>
            <a:r>
              <a:rPr lang="zh-CN" altLang="en-US" dirty="0"/>
              <a:t>从总线获取要输出字符的</a:t>
            </a:r>
            <a:r>
              <a:rPr lang="en-US" altLang="zh-CN" dirty="0"/>
              <a:t>ASCII</a:t>
            </a:r>
            <a:r>
              <a:rPr lang="zh-CN" altLang="en-US" dirty="0"/>
              <a:t>码和要显示的位置，驱动利用</a:t>
            </a:r>
            <a:r>
              <a:rPr lang="en-US" altLang="zh-CN" dirty="0"/>
              <a:t>ASCII</a:t>
            </a:r>
            <a:r>
              <a:rPr lang="zh-CN" altLang="en-US" dirty="0"/>
              <a:t>码在字模模块中找到对应字符的字模存储在二维数组</a:t>
            </a:r>
            <a:r>
              <a:rPr lang="en-US" altLang="zh-CN" dirty="0"/>
              <a:t>p</a:t>
            </a:r>
            <a:r>
              <a:rPr lang="zh-CN" altLang="en-US" dirty="0"/>
              <a:t>中。并在一个周期内将</a:t>
            </a:r>
            <a:r>
              <a:rPr lang="en-US" altLang="zh-CN" dirty="0"/>
              <a:t>8*8</a:t>
            </a:r>
            <a:r>
              <a:rPr lang="zh-CN" altLang="en-US" dirty="0"/>
              <a:t>的字符像素赋值到</a:t>
            </a:r>
            <a:r>
              <a:rPr lang="en-US" altLang="zh-CN" dirty="0" err="1"/>
              <a:t>screen_reg</a:t>
            </a:r>
            <a:r>
              <a:rPr lang="zh-CN" altLang="en-US" dirty="0"/>
              <a:t>中。</a:t>
            </a:r>
          </a:p>
          <a:p>
            <a:endParaRPr lang="zh-CN" altLang="en-US" dirty="0"/>
          </a:p>
          <a:p>
            <a:r>
              <a:rPr lang="zh-CN" altLang="en-US" dirty="0"/>
              <a:t>由于字模和在</a:t>
            </a:r>
            <a:r>
              <a:rPr lang="en-US" altLang="zh-CN" dirty="0" err="1"/>
              <a:t>screen_reg</a:t>
            </a:r>
            <a:r>
              <a:rPr lang="zh-CN" altLang="en-US" dirty="0"/>
              <a:t>的特殊对应关系，可以将像素坐标用字符坐标和数字拼接得到。</a:t>
            </a:r>
          </a:p>
          <a:p>
            <a:endParaRPr lang="zh-CN" altLang="en-US" dirty="0"/>
          </a:p>
        </p:txBody>
      </p:sp>
      <p:pic>
        <p:nvPicPr>
          <p:cNvPr id="10" name="内容占位符 9">
            <a:extLst>
              <a:ext uri="{FF2B5EF4-FFF2-40B4-BE49-F238E27FC236}">
                <a16:creationId xmlns:a16="http://schemas.microsoft.com/office/drawing/2014/main" id="{B1D53C4D-936B-486C-8BBB-B017B4A8A381}"/>
              </a:ext>
            </a:extLst>
          </p:cNvPr>
          <p:cNvPicPr>
            <a:picLocks noGrp="1" noChangeAspect="1"/>
          </p:cNvPicPr>
          <p:nvPr>
            <p:ph idx="1"/>
          </p:nvPr>
        </p:nvPicPr>
        <p:blipFill>
          <a:blip r:embed="rId4"/>
          <a:stretch>
            <a:fillRect/>
          </a:stretch>
        </p:blipFill>
        <p:spPr>
          <a:xfrm>
            <a:off x="692785" y="4684667"/>
            <a:ext cx="2676525" cy="2114550"/>
          </a:xfrm>
          <a:prstGeom prst="rect">
            <a:avLst/>
          </a:prstGeom>
        </p:spPr>
      </p:pic>
      <p:sp>
        <p:nvSpPr>
          <p:cNvPr id="12" name="文本框 11">
            <a:extLst>
              <a:ext uri="{FF2B5EF4-FFF2-40B4-BE49-F238E27FC236}">
                <a16:creationId xmlns:a16="http://schemas.microsoft.com/office/drawing/2014/main" id="{30850960-AB8E-440A-AC94-BDAE203D0CC1}"/>
              </a:ext>
            </a:extLst>
          </p:cNvPr>
          <p:cNvSpPr txBox="1"/>
          <p:nvPr/>
        </p:nvSpPr>
        <p:spPr>
          <a:xfrm>
            <a:off x="6096000" y="5478145"/>
            <a:ext cx="3694430" cy="645160"/>
          </a:xfrm>
          <a:prstGeom prst="rect">
            <a:avLst/>
          </a:prstGeom>
          <a:noFill/>
        </p:spPr>
        <p:txBody>
          <a:bodyPr wrap="square" rtlCol="0">
            <a:spAutoFit/>
          </a:bodyPr>
          <a:lstStyle/>
          <a:p>
            <a:r>
              <a:rPr lang="zh-CN" altLang="en-US" dirty="0"/>
              <a:t>将字模按照列存储并输出，使用</a:t>
            </a:r>
            <a:r>
              <a:rPr lang="en-US" altLang="zh-CN" dirty="0"/>
              <a:t>ASCII</a:t>
            </a:r>
            <a:r>
              <a:rPr lang="zh-CN" altLang="en-US" dirty="0"/>
              <a:t>码进行选择</a:t>
            </a:r>
          </a:p>
        </p:txBody>
      </p:sp>
    </p:spTree>
    <p:extLst>
      <p:ext uri="{BB962C8B-B14F-4D97-AF65-F5344CB8AC3E}">
        <p14:creationId xmlns:p14="http://schemas.microsoft.com/office/powerpoint/2010/main" val="2213328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zh-CN" altLang="en-US" dirty="0"/>
              <a:t>系统调试仿真</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717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zh-CN" altLang="en-US" dirty="0">
                <a:latin typeface="微软雅黑" panose="020B0503020204020204" pitchFamily="34" charset="-122"/>
                <a:ea typeface="微软雅黑" panose="020B0503020204020204" pitchFamily="34" charset="-122"/>
              </a:rPr>
              <a:t>实验成果</a:t>
            </a:r>
          </a:p>
        </p:txBody>
      </p:sp>
      <p:sp>
        <p:nvSpPr>
          <p:cNvPr id="14" name="内容占位符 13"/>
          <p:cNvSpPr>
            <a:spLocks noGrp="1"/>
          </p:cNvSpPr>
          <p:nvPr>
            <p:ph idx="1"/>
          </p:nvPr>
        </p:nvSpPr>
        <p:spPr>
          <a:xfrm>
            <a:off x="407368" y="836712"/>
            <a:ext cx="9900592" cy="5688632"/>
          </a:xfrm>
        </p:spPr>
        <p:txBody>
          <a:bodyPr rtlCol="0">
            <a:normAutofit/>
          </a:bodyPr>
          <a:lstStyle/>
          <a:p>
            <a:pPr rtl="0"/>
            <a:r>
              <a:rPr lang="zh-CN" altLang="en-US" dirty="0"/>
              <a:t>五级流水线</a:t>
            </a:r>
            <a:r>
              <a:rPr lang="en-US" altLang="zh-CN" dirty="0"/>
              <a:t>CPU</a:t>
            </a:r>
            <a:r>
              <a:rPr lang="zh-CN" altLang="en-US" dirty="0"/>
              <a:t>，支持</a:t>
            </a:r>
            <a:r>
              <a:rPr lang="en-US" altLang="zh-CN" dirty="0"/>
              <a:t>MIPS</a:t>
            </a:r>
            <a:r>
              <a:rPr lang="zh-CN" altLang="en-US" dirty="0"/>
              <a:t>指令集核心子集</a:t>
            </a:r>
            <a:endParaRPr lang="en-US" altLang="zh-CN" dirty="0"/>
          </a:p>
          <a:p>
            <a:pPr lvl="1"/>
            <a:r>
              <a:rPr lang="zh-CN" altLang="en-US" dirty="0"/>
              <a:t>逻辑运算指令，包括</a:t>
            </a:r>
            <a:r>
              <a:rPr lang="en-US" altLang="zh-CN" dirty="0"/>
              <a:t>and</a:t>
            </a:r>
            <a:r>
              <a:rPr lang="zh-CN" altLang="en-US" dirty="0"/>
              <a:t>、</a:t>
            </a:r>
            <a:r>
              <a:rPr lang="en-US" altLang="zh-CN" dirty="0" err="1"/>
              <a:t>andi</a:t>
            </a:r>
            <a:r>
              <a:rPr lang="zh-CN" altLang="en-US" dirty="0"/>
              <a:t>、</a:t>
            </a:r>
            <a:r>
              <a:rPr lang="en-US" altLang="zh-CN" dirty="0"/>
              <a:t>or</a:t>
            </a:r>
            <a:r>
              <a:rPr lang="zh-CN" altLang="en-US" dirty="0"/>
              <a:t>、</a:t>
            </a:r>
            <a:r>
              <a:rPr lang="en-US" altLang="zh-CN" dirty="0" err="1"/>
              <a:t>ori</a:t>
            </a:r>
            <a:r>
              <a:rPr lang="zh-CN" altLang="en-US" dirty="0"/>
              <a:t>等。</a:t>
            </a:r>
            <a:endParaRPr lang="en-US" altLang="zh-CN" dirty="0"/>
          </a:p>
          <a:p>
            <a:pPr lvl="1"/>
            <a:r>
              <a:rPr lang="zh-CN" altLang="en-US" dirty="0">
                <a:latin typeface="微软雅黑" panose="020B0503020204020204" pitchFamily="34" charset="-122"/>
                <a:ea typeface="微软雅黑" panose="020B0503020204020204" pitchFamily="34" charset="-122"/>
              </a:rPr>
              <a:t>算数运算指令，包括</a:t>
            </a:r>
            <a:r>
              <a:rPr lang="en-US" altLang="zh-CN" dirty="0">
                <a:latin typeface="微软雅黑" panose="020B0503020204020204" pitchFamily="34" charset="-122"/>
                <a:ea typeface="微软雅黑" panose="020B0503020204020204" pitchFamily="34" charset="-122"/>
              </a:rPr>
              <a:t>add</a:t>
            </a:r>
            <a:r>
              <a:rPr lang="zh-CN" altLang="en-US" dirty="0"/>
              <a:t>、</a:t>
            </a:r>
            <a:r>
              <a:rPr lang="en-US" altLang="zh-CN" dirty="0" err="1">
                <a:latin typeface="微软雅黑" panose="020B0503020204020204" pitchFamily="34" charset="-122"/>
                <a:ea typeface="微软雅黑" panose="020B0503020204020204" pitchFamily="34" charset="-122"/>
              </a:rPr>
              <a:t>addu</a:t>
            </a:r>
            <a:r>
              <a:rPr lang="zh-CN" altLang="en-US" dirty="0"/>
              <a:t>、</a:t>
            </a:r>
            <a:r>
              <a:rPr lang="en-US" altLang="zh-CN" dirty="0" err="1">
                <a:latin typeface="微软雅黑" panose="020B0503020204020204" pitchFamily="34" charset="-122"/>
                <a:ea typeface="微软雅黑" panose="020B0503020204020204" pitchFamily="34" charset="-122"/>
              </a:rPr>
              <a:t>addiu</a:t>
            </a:r>
            <a:r>
              <a:rPr lang="zh-CN" altLang="en-US" dirty="0"/>
              <a:t>、</a:t>
            </a:r>
            <a:r>
              <a:rPr lang="en-US" altLang="zh-CN" dirty="0">
                <a:latin typeface="微软雅黑" panose="020B0503020204020204" pitchFamily="34" charset="-122"/>
                <a:ea typeface="微软雅黑" panose="020B0503020204020204" pitchFamily="34" charset="-122"/>
              </a:rPr>
              <a:t>sub</a:t>
            </a:r>
            <a:r>
              <a:rPr lang="zh-CN" altLang="en-US" dirty="0"/>
              <a:t>、</a:t>
            </a:r>
            <a:r>
              <a:rPr lang="en-US" altLang="zh-CN" dirty="0" err="1">
                <a:latin typeface="微软雅黑" panose="020B0503020204020204" pitchFamily="34" charset="-122"/>
                <a:ea typeface="微软雅黑" panose="020B0503020204020204" pitchFamily="34" charset="-122"/>
              </a:rPr>
              <a:t>subu</a:t>
            </a:r>
            <a:r>
              <a:rPr lang="zh-CN" altLang="en-US" dirty="0"/>
              <a:t>、</a:t>
            </a:r>
            <a:r>
              <a:rPr lang="en-US" altLang="zh-CN" dirty="0" err="1">
                <a:latin typeface="微软雅黑" panose="020B0503020204020204" pitchFamily="34" charset="-122"/>
                <a:ea typeface="微软雅黑" panose="020B0503020204020204" pitchFamily="34" charset="-122"/>
              </a:rPr>
              <a:t>slt</a:t>
            </a:r>
            <a:r>
              <a:rPr lang="zh-CN" altLang="en-US" dirty="0">
                <a:latin typeface="微软雅黑" panose="020B0503020204020204" pitchFamily="34" charset="-122"/>
                <a:ea typeface="微软雅黑" panose="020B0503020204020204" pitchFamily="34" charset="-122"/>
              </a:rPr>
              <a:t>等</a:t>
            </a:r>
            <a:endParaRPr lang="en-US" altLang="zh-CN" dirty="0">
              <a:latin typeface="微软雅黑" panose="020B0503020204020204" pitchFamily="34" charset="-122"/>
              <a:ea typeface="微软雅黑" panose="020B0503020204020204" pitchFamily="34" charset="-122"/>
            </a:endParaRPr>
          </a:p>
          <a:p>
            <a:pPr lvl="1"/>
            <a:r>
              <a:rPr lang="zh-CN" altLang="en-US" dirty="0"/>
              <a:t>移位指令，包括</a:t>
            </a:r>
            <a:r>
              <a:rPr lang="en-US" altLang="zh-CN" dirty="0" err="1"/>
              <a:t>sll</a:t>
            </a:r>
            <a:r>
              <a:rPr lang="zh-CN" altLang="en-US" dirty="0"/>
              <a:t>、</a:t>
            </a:r>
            <a:r>
              <a:rPr lang="en-US" altLang="zh-CN" dirty="0" err="1"/>
              <a:t>sra</a:t>
            </a:r>
            <a:r>
              <a:rPr lang="zh-CN" altLang="en-US" dirty="0"/>
              <a:t>等</a:t>
            </a:r>
            <a:endParaRPr lang="en-US" altLang="zh-CN" dirty="0"/>
          </a:p>
          <a:p>
            <a:pPr lvl="1"/>
            <a:r>
              <a:rPr lang="zh-CN" altLang="en-US" dirty="0">
                <a:latin typeface="微软雅黑" panose="020B0503020204020204" pitchFamily="34" charset="-122"/>
                <a:ea typeface="微软雅黑" panose="020B0503020204020204" pitchFamily="34" charset="-122"/>
              </a:rPr>
              <a:t>跳转指令，包括</a:t>
            </a:r>
            <a:r>
              <a:rPr lang="en-US" altLang="zh-CN" dirty="0" err="1">
                <a:latin typeface="微软雅黑" panose="020B0503020204020204" pitchFamily="34" charset="-122"/>
                <a:ea typeface="微软雅黑" panose="020B0503020204020204" pitchFamily="34" charset="-122"/>
              </a:rPr>
              <a:t>beq</a:t>
            </a:r>
            <a:r>
              <a:rPr lang="zh-CN" altLang="en-US" dirty="0"/>
              <a:t>、</a:t>
            </a:r>
            <a:r>
              <a:rPr lang="en-US" altLang="zh-CN" dirty="0" err="1"/>
              <a:t>jr</a:t>
            </a:r>
            <a:r>
              <a:rPr lang="zh-CN" altLang="en-US" dirty="0"/>
              <a:t>、</a:t>
            </a:r>
            <a:r>
              <a:rPr lang="en-US" altLang="zh-CN" dirty="0"/>
              <a:t>j</a:t>
            </a:r>
            <a:r>
              <a:rPr lang="zh-CN" altLang="en-US" dirty="0"/>
              <a:t>等</a:t>
            </a:r>
            <a:endParaRPr lang="en-US" altLang="zh-CN" dirty="0"/>
          </a:p>
          <a:p>
            <a:pPr lvl="1"/>
            <a:r>
              <a:rPr lang="zh-CN" altLang="en-US" dirty="0"/>
              <a:t>访存指令，包括</a:t>
            </a:r>
            <a:r>
              <a:rPr lang="en-US" altLang="zh-CN" dirty="0" err="1"/>
              <a:t>lw</a:t>
            </a:r>
            <a:r>
              <a:rPr lang="zh-CN" altLang="en-US" dirty="0"/>
              <a:t>、</a:t>
            </a:r>
            <a:r>
              <a:rPr lang="en-US" altLang="zh-CN" dirty="0" err="1"/>
              <a:t>sw</a:t>
            </a:r>
            <a:r>
              <a:rPr lang="zh-CN" altLang="en-US" dirty="0"/>
              <a:t>等</a:t>
            </a:r>
            <a:endParaRPr lang="zh-CN" altLang="en-US" dirty="0">
              <a:latin typeface="微软雅黑" panose="020B0503020204020204" pitchFamily="34" charset="-122"/>
              <a:ea typeface="微软雅黑" panose="020B0503020204020204" pitchFamily="34" charset="-122"/>
            </a:endParaRPr>
          </a:p>
          <a:p>
            <a:pPr rtl="0"/>
            <a:r>
              <a:rPr lang="en-US" altLang="zh-CN" dirty="0"/>
              <a:t>VGA</a:t>
            </a:r>
            <a:r>
              <a:rPr lang="zh-CN" altLang="en-US" dirty="0"/>
              <a:t>驱动</a:t>
            </a:r>
            <a:endParaRPr lang="en-US" altLang="zh-CN" dirty="0"/>
          </a:p>
          <a:p>
            <a:pPr lvl="1"/>
            <a:r>
              <a:rPr lang="zh-CN" altLang="en-US" dirty="0">
                <a:latin typeface="微软雅黑" panose="020B0503020204020204" pitchFamily="34" charset="-122"/>
                <a:ea typeface="微软雅黑" panose="020B0503020204020204" pitchFamily="34" charset="-122"/>
              </a:rPr>
              <a:t>支持多种频率</a:t>
            </a:r>
            <a:endParaRPr lang="en-US" altLang="zh-CN" dirty="0">
              <a:latin typeface="微软雅黑" panose="020B0503020204020204" pitchFamily="34" charset="-122"/>
              <a:ea typeface="微软雅黑" panose="020B0503020204020204" pitchFamily="34" charset="-122"/>
            </a:endParaRPr>
          </a:p>
          <a:p>
            <a:pPr lvl="1"/>
            <a:r>
              <a:rPr lang="zh-CN" altLang="en-US" dirty="0"/>
              <a:t>支持字符显示</a:t>
            </a:r>
            <a:endParaRPr lang="en-US" altLang="zh-CN" dirty="0">
              <a:latin typeface="微软雅黑" panose="020B0503020204020204" pitchFamily="34" charset="-122"/>
              <a:ea typeface="微软雅黑" panose="020B0503020204020204" pitchFamily="34" charset="-122"/>
            </a:endParaRPr>
          </a:p>
          <a:p>
            <a:r>
              <a:rPr lang="zh-CN" altLang="en-US" dirty="0"/>
              <a:t>类</a:t>
            </a:r>
            <a:r>
              <a:rPr lang="en-US" altLang="zh-CN" dirty="0"/>
              <a:t>SPI</a:t>
            </a:r>
            <a:r>
              <a:rPr lang="zh-CN" altLang="en-US" dirty="0"/>
              <a:t>总线</a:t>
            </a:r>
            <a:endParaRPr lang="en-US" altLang="zh-CN" dirty="0"/>
          </a:p>
          <a:p>
            <a:pPr lvl="1"/>
            <a:r>
              <a:rPr lang="en-US" altLang="zh-CN" dirty="0"/>
              <a:t>100MHZ</a:t>
            </a:r>
          </a:p>
          <a:p>
            <a:pPr lvl="1"/>
            <a:r>
              <a:rPr lang="zh-CN" altLang="en-US" dirty="0"/>
              <a:t>统一编址</a:t>
            </a:r>
            <a:endParaRPr lang="en-US" altLang="zh-CN" dirty="0"/>
          </a:p>
          <a:p>
            <a:r>
              <a:rPr lang="en-US" altLang="zh-CN" dirty="0"/>
              <a:t>SRAM</a:t>
            </a:r>
            <a:r>
              <a:rPr lang="zh-CN" altLang="en-US" dirty="0"/>
              <a:t>、</a:t>
            </a:r>
            <a:r>
              <a:rPr lang="en-US" altLang="zh-CN" dirty="0"/>
              <a:t>LED</a:t>
            </a:r>
            <a:r>
              <a:rPr lang="zh-CN" altLang="en-US" dirty="0"/>
              <a:t>、数码管</a:t>
            </a:r>
            <a:endParaRPr lang="en-US" altLang="zh-CN" dirty="0"/>
          </a:p>
          <a:p>
            <a:endParaRPr lang="zh-CN" altLang="en-US" dirty="0">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588A0D2A-6B62-4EF2-AF99-E593F7A7C0AF}"/>
              </a:ext>
            </a:extLst>
          </p:cNvPr>
          <p:cNvGraphicFramePr>
            <a:graphicFrameLocks noGrp="1"/>
          </p:cNvGraphicFramePr>
          <p:nvPr>
            <p:extLst>
              <p:ext uri="{D42A27DB-BD31-4B8C-83A1-F6EECF244321}">
                <p14:modId xmlns:p14="http://schemas.microsoft.com/office/powerpoint/2010/main" val="2642372089"/>
              </p:ext>
            </p:extLst>
          </p:nvPr>
        </p:nvGraphicFramePr>
        <p:xfrm>
          <a:off x="4655840" y="2204864"/>
          <a:ext cx="7249740" cy="3960440"/>
        </p:xfrm>
        <a:graphic>
          <a:graphicData uri="http://schemas.openxmlformats.org/drawingml/2006/table">
            <a:tbl>
              <a:tblPr firstRow="1" bandRow="1">
                <a:tableStyleId>{5C22544A-7EE6-4342-B048-85BDC9FD1C3A}</a:tableStyleId>
              </a:tblPr>
              <a:tblGrid>
                <a:gridCol w="3624870">
                  <a:extLst>
                    <a:ext uri="{9D8B030D-6E8A-4147-A177-3AD203B41FA5}">
                      <a16:colId xmlns:a16="http://schemas.microsoft.com/office/drawing/2014/main" val="377288799"/>
                    </a:ext>
                  </a:extLst>
                </a:gridCol>
                <a:gridCol w="3624870">
                  <a:extLst>
                    <a:ext uri="{9D8B030D-6E8A-4147-A177-3AD203B41FA5}">
                      <a16:colId xmlns:a16="http://schemas.microsoft.com/office/drawing/2014/main" val="2026308975"/>
                    </a:ext>
                  </a:extLst>
                </a:gridCol>
              </a:tblGrid>
              <a:tr h="495055">
                <a:tc>
                  <a:txBody>
                    <a:bodyPr/>
                    <a:lstStyle/>
                    <a:p>
                      <a:r>
                        <a:rPr lang="zh-CN" altLang="en-US" dirty="0"/>
                        <a:t>指令类别</a:t>
                      </a:r>
                    </a:p>
                  </a:txBody>
                  <a:tcPr/>
                </a:tc>
                <a:tc>
                  <a:txBody>
                    <a:bodyPr/>
                    <a:lstStyle/>
                    <a:p>
                      <a:r>
                        <a:rPr lang="zh-CN" altLang="en-US" dirty="0"/>
                        <a:t>指令条数</a:t>
                      </a:r>
                    </a:p>
                  </a:txBody>
                  <a:tcPr/>
                </a:tc>
                <a:extLst>
                  <a:ext uri="{0D108BD9-81ED-4DB2-BD59-A6C34878D82A}">
                    <a16:rowId xmlns:a16="http://schemas.microsoft.com/office/drawing/2014/main" val="3626711520"/>
                  </a:ext>
                </a:extLst>
              </a:tr>
              <a:tr h="495055">
                <a:tc>
                  <a:txBody>
                    <a:bodyPr/>
                    <a:lstStyle/>
                    <a:p>
                      <a:r>
                        <a:rPr lang="zh-CN" altLang="en-US" dirty="0"/>
                        <a:t>逻辑运算</a:t>
                      </a:r>
                    </a:p>
                  </a:txBody>
                  <a:tcPr/>
                </a:tc>
                <a:tc>
                  <a:txBody>
                    <a:bodyPr/>
                    <a:lstStyle/>
                    <a:p>
                      <a:r>
                        <a:rPr lang="en-US" altLang="zh-CN" dirty="0"/>
                        <a:t>8</a:t>
                      </a:r>
                      <a:endParaRPr lang="zh-CN" altLang="en-US" dirty="0"/>
                    </a:p>
                  </a:txBody>
                  <a:tcPr/>
                </a:tc>
                <a:extLst>
                  <a:ext uri="{0D108BD9-81ED-4DB2-BD59-A6C34878D82A}">
                    <a16:rowId xmlns:a16="http://schemas.microsoft.com/office/drawing/2014/main" val="667253578"/>
                  </a:ext>
                </a:extLst>
              </a:tr>
              <a:tr h="495055">
                <a:tc>
                  <a:txBody>
                    <a:bodyPr/>
                    <a:lstStyle/>
                    <a:p>
                      <a:r>
                        <a:rPr lang="zh-CN" altLang="en-US" dirty="0"/>
                        <a:t>移位指令</a:t>
                      </a:r>
                    </a:p>
                  </a:txBody>
                  <a:tcPr/>
                </a:tc>
                <a:tc>
                  <a:txBody>
                    <a:bodyPr/>
                    <a:lstStyle/>
                    <a:p>
                      <a:r>
                        <a:rPr lang="en-US" altLang="zh-CN" dirty="0"/>
                        <a:t>6</a:t>
                      </a:r>
                      <a:endParaRPr lang="zh-CN" altLang="en-US" dirty="0"/>
                    </a:p>
                  </a:txBody>
                  <a:tcPr/>
                </a:tc>
                <a:extLst>
                  <a:ext uri="{0D108BD9-81ED-4DB2-BD59-A6C34878D82A}">
                    <a16:rowId xmlns:a16="http://schemas.microsoft.com/office/drawing/2014/main" val="2612035479"/>
                  </a:ext>
                </a:extLst>
              </a:tr>
              <a:tr h="495055">
                <a:tc>
                  <a:txBody>
                    <a:bodyPr/>
                    <a:lstStyle/>
                    <a:p>
                      <a:r>
                        <a:rPr lang="zh-CN" altLang="en-US" dirty="0"/>
                        <a:t>移动指令</a:t>
                      </a:r>
                    </a:p>
                  </a:txBody>
                  <a:tcPr/>
                </a:tc>
                <a:tc>
                  <a:txBody>
                    <a:bodyPr/>
                    <a:lstStyle/>
                    <a:p>
                      <a:r>
                        <a:rPr lang="en-US" altLang="zh-CN" dirty="0"/>
                        <a:t>2</a:t>
                      </a:r>
                      <a:endParaRPr lang="zh-CN" altLang="en-US" dirty="0"/>
                    </a:p>
                  </a:txBody>
                  <a:tcPr/>
                </a:tc>
                <a:extLst>
                  <a:ext uri="{0D108BD9-81ED-4DB2-BD59-A6C34878D82A}">
                    <a16:rowId xmlns:a16="http://schemas.microsoft.com/office/drawing/2014/main" val="3755881568"/>
                  </a:ext>
                </a:extLst>
              </a:tr>
              <a:tr h="495055">
                <a:tc>
                  <a:txBody>
                    <a:bodyPr/>
                    <a:lstStyle/>
                    <a:p>
                      <a:r>
                        <a:rPr lang="zh-CN" altLang="en-US" dirty="0"/>
                        <a:t>算术指令</a:t>
                      </a:r>
                    </a:p>
                  </a:txBody>
                  <a:tcPr/>
                </a:tc>
                <a:tc>
                  <a:txBody>
                    <a:bodyPr/>
                    <a:lstStyle/>
                    <a:p>
                      <a:r>
                        <a:rPr lang="en-US" altLang="zh-CN" dirty="0"/>
                        <a:t>12</a:t>
                      </a:r>
                      <a:endParaRPr lang="zh-CN" altLang="en-US" dirty="0"/>
                    </a:p>
                  </a:txBody>
                  <a:tcPr/>
                </a:tc>
                <a:extLst>
                  <a:ext uri="{0D108BD9-81ED-4DB2-BD59-A6C34878D82A}">
                    <a16:rowId xmlns:a16="http://schemas.microsoft.com/office/drawing/2014/main" val="63184073"/>
                  </a:ext>
                </a:extLst>
              </a:tr>
              <a:tr h="495055">
                <a:tc>
                  <a:txBody>
                    <a:bodyPr/>
                    <a:lstStyle/>
                    <a:p>
                      <a:r>
                        <a:rPr lang="zh-CN" altLang="en-US" dirty="0"/>
                        <a:t>转移指令</a:t>
                      </a:r>
                    </a:p>
                  </a:txBody>
                  <a:tcPr/>
                </a:tc>
                <a:tc>
                  <a:txBody>
                    <a:bodyPr/>
                    <a:lstStyle/>
                    <a:p>
                      <a:r>
                        <a:rPr lang="en-US" altLang="zh-CN" dirty="0"/>
                        <a:t>12</a:t>
                      </a:r>
                      <a:endParaRPr lang="zh-CN" altLang="en-US" dirty="0"/>
                    </a:p>
                  </a:txBody>
                  <a:tcPr/>
                </a:tc>
                <a:extLst>
                  <a:ext uri="{0D108BD9-81ED-4DB2-BD59-A6C34878D82A}">
                    <a16:rowId xmlns:a16="http://schemas.microsoft.com/office/drawing/2014/main" val="2435604094"/>
                  </a:ext>
                </a:extLst>
              </a:tr>
              <a:tr h="495055">
                <a:tc>
                  <a:txBody>
                    <a:bodyPr/>
                    <a:lstStyle/>
                    <a:p>
                      <a:r>
                        <a:rPr lang="zh-CN" altLang="en-US" dirty="0"/>
                        <a:t>访存指令</a:t>
                      </a:r>
                    </a:p>
                  </a:txBody>
                  <a:tcPr/>
                </a:tc>
                <a:tc>
                  <a:txBody>
                    <a:bodyPr/>
                    <a:lstStyle/>
                    <a:p>
                      <a:r>
                        <a:rPr lang="en-US" altLang="zh-CN" dirty="0"/>
                        <a:t>6</a:t>
                      </a:r>
                      <a:endParaRPr lang="zh-CN" altLang="en-US" dirty="0"/>
                    </a:p>
                  </a:txBody>
                  <a:tcPr/>
                </a:tc>
                <a:extLst>
                  <a:ext uri="{0D108BD9-81ED-4DB2-BD59-A6C34878D82A}">
                    <a16:rowId xmlns:a16="http://schemas.microsoft.com/office/drawing/2014/main" val="1666846906"/>
                  </a:ext>
                </a:extLst>
              </a:tr>
              <a:tr h="495055">
                <a:tc>
                  <a:txBody>
                    <a:bodyPr/>
                    <a:lstStyle/>
                    <a:p>
                      <a:r>
                        <a:rPr lang="zh-CN" altLang="en-US" dirty="0"/>
                        <a:t>空操作指令</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4114645257"/>
                  </a:ext>
                </a:extLst>
              </a:tr>
            </a:tbl>
          </a:graphicData>
        </a:graphic>
      </p:graphicFrame>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zh-CN" altLang="en-US" dirty="0"/>
              <a:t>数据相关问题的解决</a:t>
            </a: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6850AB99-A792-4B7B-A37F-369F04543B06}"/>
              </a:ext>
            </a:extLst>
          </p:cNvPr>
          <p:cNvSpPr txBox="1"/>
          <p:nvPr/>
        </p:nvSpPr>
        <p:spPr>
          <a:xfrm>
            <a:off x="271736" y="931553"/>
            <a:ext cx="2520280" cy="369332"/>
          </a:xfrm>
          <a:prstGeom prst="rect">
            <a:avLst/>
          </a:prstGeom>
          <a:noFill/>
        </p:spPr>
        <p:txBody>
          <a:bodyPr wrap="square">
            <a:spAutoFit/>
          </a:bodyPr>
          <a:lstStyle/>
          <a:p>
            <a:pPr rtl="0"/>
            <a:r>
              <a:rPr lang="zh-CN" altLang="en-US" dirty="0"/>
              <a:t>实现效果</a:t>
            </a:r>
            <a:endParaRPr lang="en-US" altLang="zh-CN" dirty="0"/>
          </a:p>
        </p:txBody>
      </p:sp>
      <p:pic>
        <p:nvPicPr>
          <p:cNvPr id="7" name="图片 6">
            <a:extLst>
              <a:ext uri="{FF2B5EF4-FFF2-40B4-BE49-F238E27FC236}">
                <a16:creationId xmlns:a16="http://schemas.microsoft.com/office/drawing/2014/main" id="{AF42340A-58A4-4482-8572-236823E99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27448"/>
            <a:ext cx="12192000" cy="3601993"/>
          </a:xfrm>
          <a:prstGeom prst="rect">
            <a:avLst/>
          </a:prstGeom>
        </p:spPr>
      </p:pic>
      <p:pic>
        <p:nvPicPr>
          <p:cNvPr id="9" name="图片 8">
            <a:extLst>
              <a:ext uri="{FF2B5EF4-FFF2-40B4-BE49-F238E27FC236}">
                <a16:creationId xmlns:a16="http://schemas.microsoft.com/office/drawing/2014/main" id="{B3EA05C9-2B2D-4593-939D-F9CB322DD9D1}"/>
              </a:ext>
            </a:extLst>
          </p:cNvPr>
          <p:cNvPicPr>
            <a:picLocks noChangeAspect="1"/>
          </p:cNvPicPr>
          <p:nvPr/>
        </p:nvPicPr>
        <p:blipFill>
          <a:blip r:embed="rId4"/>
          <a:stretch>
            <a:fillRect/>
          </a:stretch>
        </p:blipFill>
        <p:spPr>
          <a:xfrm>
            <a:off x="7386399" y="1916831"/>
            <a:ext cx="4805601" cy="1310617"/>
          </a:xfrm>
          <a:prstGeom prst="rect">
            <a:avLst/>
          </a:prstGeom>
        </p:spPr>
      </p:pic>
      <p:cxnSp>
        <p:nvCxnSpPr>
          <p:cNvPr id="12" name="直接箭头连接符 11">
            <a:extLst>
              <a:ext uri="{FF2B5EF4-FFF2-40B4-BE49-F238E27FC236}">
                <a16:creationId xmlns:a16="http://schemas.microsoft.com/office/drawing/2014/main" id="{D00D655C-CC45-4CB1-BF21-7B4470964585}"/>
              </a:ext>
            </a:extLst>
          </p:cNvPr>
          <p:cNvCxnSpPr/>
          <p:nvPr/>
        </p:nvCxnSpPr>
        <p:spPr>
          <a:xfrm>
            <a:off x="6240016" y="6237312"/>
            <a:ext cx="1146383" cy="36004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292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28897" y="0"/>
            <a:ext cx="9144000" cy="762000"/>
          </a:xfrm>
        </p:spPr>
        <p:txBody>
          <a:bodyPr rtlCol="0"/>
          <a:lstStyle/>
          <a:p>
            <a:pPr rtl="0"/>
            <a:r>
              <a:rPr lang="zh-CN" altLang="en-US" dirty="0">
                <a:latin typeface="微软雅黑" panose="020B0503020204020204" pitchFamily="34" charset="-122"/>
                <a:ea typeface="微软雅黑" panose="020B0503020204020204" pitchFamily="34" charset="-122"/>
              </a:rPr>
              <a:t>仿真测试</a:t>
            </a:r>
          </a:p>
        </p:txBody>
      </p:sp>
      <p:sp>
        <p:nvSpPr>
          <p:cNvPr id="6" name="文本框 5">
            <a:extLst>
              <a:ext uri="{FF2B5EF4-FFF2-40B4-BE49-F238E27FC236}">
                <a16:creationId xmlns:a16="http://schemas.microsoft.com/office/drawing/2014/main" id="{02AB09E4-19CF-45D2-9BE9-02C4EFC9462E}"/>
              </a:ext>
            </a:extLst>
          </p:cNvPr>
          <p:cNvSpPr txBox="1"/>
          <p:nvPr/>
        </p:nvSpPr>
        <p:spPr>
          <a:xfrm>
            <a:off x="695400" y="980728"/>
            <a:ext cx="2520280" cy="369332"/>
          </a:xfrm>
          <a:prstGeom prst="rect">
            <a:avLst/>
          </a:prstGeom>
          <a:noFill/>
        </p:spPr>
        <p:txBody>
          <a:bodyPr wrap="square">
            <a:spAutoFit/>
          </a:bodyPr>
          <a:lstStyle/>
          <a:p>
            <a:pPr rtl="0"/>
            <a:r>
              <a:rPr lang="zh-CN" altLang="en-US" dirty="0"/>
              <a:t>测试逻辑操作实现效果</a:t>
            </a:r>
            <a:endParaRPr lang="en-US" altLang="zh-CN" dirty="0"/>
          </a:p>
        </p:txBody>
      </p:sp>
      <p:pic>
        <p:nvPicPr>
          <p:cNvPr id="7" name="图片 6">
            <a:extLst>
              <a:ext uri="{FF2B5EF4-FFF2-40B4-BE49-F238E27FC236}">
                <a16:creationId xmlns:a16="http://schemas.microsoft.com/office/drawing/2014/main" id="{19BC9734-D41E-400D-A2BA-0E01D4A9E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7" y="3157938"/>
            <a:ext cx="12192000" cy="3676735"/>
          </a:xfrm>
          <a:prstGeom prst="rect">
            <a:avLst/>
          </a:prstGeom>
        </p:spPr>
      </p:pic>
      <p:pic>
        <p:nvPicPr>
          <p:cNvPr id="9" name="图片 8">
            <a:extLst>
              <a:ext uri="{FF2B5EF4-FFF2-40B4-BE49-F238E27FC236}">
                <a16:creationId xmlns:a16="http://schemas.microsoft.com/office/drawing/2014/main" id="{36D4FEB3-BBCB-4114-A99C-E241609AFB98}"/>
              </a:ext>
            </a:extLst>
          </p:cNvPr>
          <p:cNvPicPr>
            <a:picLocks noChangeAspect="1"/>
          </p:cNvPicPr>
          <p:nvPr/>
        </p:nvPicPr>
        <p:blipFill>
          <a:blip r:embed="rId4"/>
          <a:stretch>
            <a:fillRect/>
          </a:stretch>
        </p:blipFill>
        <p:spPr>
          <a:xfrm>
            <a:off x="5581045" y="188641"/>
            <a:ext cx="6578136" cy="2969298"/>
          </a:xfrm>
          <a:prstGeom prst="rect">
            <a:avLst/>
          </a:prstGeom>
        </p:spPr>
      </p:pic>
      <p:cxnSp>
        <p:nvCxnSpPr>
          <p:cNvPr id="14" name="直接箭头连接符 13">
            <a:extLst>
              <a:ext uri="{FF2B5EF4-FFF2-40B4-BE49-F238E27FC236}">
                <a16:creationId xmlns:a16="http://schemas.microsoft.com/office/drawing/2014/main" id="{2ED1545A-1FA5-449B-9635-E1839A7EBF43}"/>
              </a:ext>
            </a:extLst>
          </p:cNvPr>
          <p:cNvCxnSpPr>
            <a:cxnSpLocks/>
          </p:cNvCxnSpPr>
          <p:nvPr/>
        </p:nvCxnSpPr>
        <p:spPr>
          <a:xfrm>
            <a:off x="5447928" y="5733256"/>
            <a:ext cx="504056" cy="14401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CC579C3-761D-4D1F-806C-008E53B10B95}"/>
              </a:ext>
            </a:extLst>
          </p:cNvPr>
          <p:cNvCxnSpPr>
            <a:cxnSpLocks/>
          </p:cNvCxnSpPr>
          <p:nvPr/>
        </p:nvCxnSpPr>
        <p:spPr>
          <a:xfrm>
            <a:off x="6960096" y="6093296"/>
            <a:ext cx="504056" cy="14401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A619A97-378A-4AB0-A34A-C979DE0977D3}"/>
              </a:ext>
            </a:extLst>
          </p:cNvPr>
          <p:cNvCxnSpPr>
            <a:cxnSpLocks/>
          </p:cNvCxnSpPr>
          <p:nvPr/>
        </p:nvCxnSpPr>
        <p:spPr>
          <a:xfrm>
            <a:off x="8184232" y="6381328"/>
            <a:ext cx="504056" cy="14401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FE9848C-FD49-44F8-9A2F-ADB78E813041}"/>
              </a:ext>
            </a:extLst>
          </p:cNvPr>
          <p:cNvCxnSpPr>
            <a:cxnSpLocks/>
          </p:cNvCxnSpPr>
          <p:nvPr/>
        </p:nvCxnSpPr>
        <p:spPr>
          <a:xfrm>
            <a:off x="9552384" y="6618650"/>
            <a:ext cx="504056" cy="14401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51B5A12-DC46-4262-9CC8-3C11ED830D1E}"/>
              </a:ext>
            </a:extLst>
          </p:cNvPr>
          <p:cNvSpPr txBox="1"/>
          <p:nvPr/>
        </p:nvSpPr>
        <p:spPr>
          <a:xfrm>
            <a:off x="5080872" y="5435932"/>
            <a:ext cx="504055" cy="369332"/>
          </a:xfrm>
          <a:prstGeom prst="rect">
            <a:avLst/>
          </a:prstGeom>
          <a:noFill/>
        </p:spPr>
        <p:txBody>
          <a:bodyPr wrap="square" rtlCol="0">
            <a:spAutoFit/>
          </a:bodyPr>
          <a:lstStyle/>
          <a:p>
            <a:r>
              <a:rPr lang="en-US" altLang="zh-CN" b="1" dirty="0">
                <a:solidFill>
                  <a:srgbClr val="FFFF00"/>
                </a:solidFill>
              </a:rPr>
              <a:t>$1</a:t>
            </a:r>
            <a:endParaRPr lang="zh-CN" altLang="en-US" b="1" dirty="0">
              <a:solidFill>
                <a:srgbClr val="FFFF00"/>
              </a:solidFill>
            </a:endParaRPr>
          </a:p>
        </p:txBody>
      </p:sp>
      <p:sp>
        <p:nvSpPr>
          <p:cNvPr id="21" name="文本框 20">
            <a:extLst>
              <a:ext uri="{FF2B5EF4-FFF2-40B4-BE49-F238E27FC236}">
                <a16:creationId xmlns:a16="http://schemas.microsoft.com/office/drawing/2014/main" id="{B608C9C0-0B4B-4165-AFE6-61F7CB99623A}"/>
              </a:ext>
            </a:extLst>
          </p:cNvPr>
          <p:cNvSpPr txBox="1"/>
          <p:nvPr/>
        </p:nvSpPr>
        <p:spPr>
          <a:xfrm>
            <a:off x="6654313" y="5980638"/>
            <a:ext cx="504055" cy="369332"/>
          </a:xfrm>
          <a:prstGeom prst="rect">
            <a:avLst/>
          </a:prstGeom>
          <a:noFill/>
        </p:spPr>
        <p:txBody>
          <a:bodyPr wrap="square" rtlCol="0">
            <a:spAutoFit/>
          </a:bodyPr>
          <a:lstStyle/>
          <a:p>
            <a:r>
              <a:rPr lang="en-US" altLang="zh-CN" b="1" dirty="0">
                <a:solidFill>
                  <a:srgbClr val="FFFF00"/>
                </a:solidFill>
              </a:rPr>
              <a:t>$2</a:t>
            </a:r>
            <a:endParaRPr lang="zh-CN" altLang="en-US" b="1" dirty="0">
              <a:solidFill>
                <a:srgbClr val="FFFF00"/>
              </a:solidFill>
            </a:endParaRPr>
          </a:p>
        </p:txBody>
      </p:sp>
      <p:sp>
        <p:nvSpPr>
          <p:cNvPr id="23" name="文本框 22">
            <a:extLst>
              <a:ext uri="{FF2B5EF4-FFF2-40B4-BE49-F238E27FC236}">
                <a16:creationId xmlns:a16="http://schemas.microsoft.com/office/drawing/2014/main" id="{548BCC94-0B0C-4F51-85D8-42F09C63E3F5}"/>
              </a:ext>
            </a:extLst>
          </p:cNvPr>
          <p:cNvSpPr txBox="1"/>
          <p:nvPr/>
        </p:nvSpPr>
        <p:spPr>
          <a:xfrm>
            <a:off x="7761400" y="6196662"/>
            <a:ext cx="504055" cy="369332"/>
          </a:xfrm>
          <a:prstGeom prst="rect">
            <a:avLst/>
          </a:prstGeom>
          <a:noFill/>
        </p:spPr>
        <p:txBody>
          <a:bodyPr wrap="square" rtlCol="0">
            <a:spAutoFit/>
          </a:bodyPr>
          <a:lstStyle/>
          <a:p>
            <a:r>
              <a:rPr lang="en-US" altLang="zh-CN" b="1" dirty="0">
                <a:solidFill>
                  <a:srgbClr val="FFFF00"/>
                </a:solidFill>
              </a:rPr>
              <a:t>$3</a:t>
            </a:r>
            <a:endParaRPr lang="zh-CN" altLang="en-US" b="1" dirty="0">
              <a:solidFill>
                <a:srgbClr val="FFFF00"/>
              </a:solidFill>
            </a:endParaRPr>
          </a:p>
        </p:txBody>
      </p:sp>
      <p:sp>
        <p:nvSpPr>
          <p:cNvPr id="25" name="文本框 24">
            <a:extLst>
              <a:ext uri="{FF2B5EF4-FFF2-40B4-BE49-F238E27FC236}">
                <a16:creationId xmlns:a16="http://schemas.microsoft.com/office/drawing/2014/main" id="{99859132-A333-4823-9570-92C268D946A0}"/>
              </a:ext>
            </a:extLst>
          </p:cNvPr>
          <p:cNvSpPr txBox="1"/>
          <p:nvPr/>
        </p:nvSpPr>
        <p:spPr>
          <a:xfrm>
            <a:off x="9237564" y="6409215"/>
            <a:ext cx="504055" cy="369332"/>
          </a:xfrm>
          <a:prstGeom prst="rect">
            <a:avLst/>
          </a:prstGeom>
          <a:noFill/>
        </p:spPr>
        <p:txBody>
          <a:bodyPr wrap="square" rtlCol="0">
            <a:spAutoFit/>
          </a:bodyPr>
          <a:lstStyle/>
          <a:p>
            <a:r>
              <a:rPr lang="en-US" altLang="zh-CN" b="1" dirty="0">
                <a:solidFill>
                  <a:srgbClr val="FFFF00"/>
                </a:solidFill>
              </a:rPr>
              <a:t>$4</a:t>
            </a:r>
            <a:endParaRPr lang="zh-CN" altLang="en-US" b="1" dirty="0">
              <a:solidFill>
                <a:srgbClr val="FFFF00"/>
              </a:solidFill>
            </a:endParaRPr>
          </a:p>
        </p:txBody>
      </p:sp>
    </p:spTree>
    <p:extLst>
      <p:ext uri="{BB962C8B-B14F-4D97-AF65-F5344CB8AC3E}">
        <p14:creationId xmlns:p14="http://schemas.microsoft.com/office/powerpoint/2010/main" val="1338659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28897" y="0"/>
            <a:ext cx="9144000" cy="762000"/>
          </a:xfrm>
        </p:spPr>
        <p:txBody>
          <a:bodyPr rtlCol="0"/>
          <a:lstStyle/>
          <a:p>
            <a:pPr rtl="0"/>
            <a:r>
              <a:rPr lang="zh-CN" altLang="en-US" dirty="0">
                <a:latin typeface="微软雅黑" panose="020B0503020204020204" pitchFamily="34" charset="-122"/>
                <a:ea typeface="微软雅黑" panose="020B0503020204020204" pitchFamily="34" charset="-122"/>
              </a:rPr>
              <a:t>仿真测试</a:t>
            </a:r>
          </a:p>
        </p:txBody>
      </p:sp>
      <p:sp>
        <p:nvSpPr>
          <p:cNvPr id="6" name="文本框 5">
            <a:extLst>
              <a:ext uri="{FF2B5EF4-FFF2-40B4-BE49-F238E27FC236}">
                <a16:creationId xmlns:a16="http://schemas.microsoft.com/office/drawing/2014/main" id="{02AB09E4-19CF-45D2-9BE9-02C4EFC9462E}"/>
              </a:ext>
            </a:extLst>
          </p:cNvPr>
          <p:cNvSpPr txBox="1"/>
          <p:nvPr/>
        </p:nvSpPr>
        <p:spPr>
          <a:xfrm>
            <a:off x="695400" y="980728"/>
            <a:ext cx="3600400" cy="369332"/>
          </a:xfrm>
          <a:prstGeom prst="rect">
            <a:avLst/>
          </a:prstGeom>
          <a:noFill/>
        </p:spPr>
        <p:txBody>
          <a:bodyPr wrap="square">
            <a:spAutoFit/>
          </a:bodyPr>
          <a:lstStyle/>
          <a:p>
            <a:pPr rtl="0"/>
            <a:r>
              <a:rPr lang="zh-CN" altLang="en-US" dirty="0"/>
              <a:t>测试移位操作和空指令实现效果</a:t>
            </a:r>
            <a:endParaRPr lang="en-US" altLang="zh-CN" dirty="0"/>
          </a:p>
        </p:txBody>
      </p:sp>
      <p:pic>
        <p:nvPicPr>
          <p:cNvPr id="3" name="图片 2">
            <a:extLst>
              <a:ext uri="{FF2B5EF4-FFF2-40B4-BE49-F238E27FC236}">
                <a16:creationId xmlns:a16="http://schemas.microsoft.com/office/drawing/2014/main" id="{31FC40BC-2E49-4559-BBCC-5C9185DAC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6208"/>
            <a:ext cx="12192000" cy="3483429"/>
          </a:xfrm>
          <a:prstGeom prst="rect">
            <a:avLst/>
          </a:prstGeom>
        </p:spPr>
      </p:pic>
      <p:pic>
        <p:nvPicPr>
          <p:cNvPr id="5" name="图片 4">
            <a:extLst>
              <a:ext uri="{FF2B5EF4-FFF2-40B4-BE49-F238E27FC236}">
                <a16:creationId xmlns:a16="http://schemas.microsoft.com/office/drawing/2014/main" id="{92996721-47C9-4202-88FB-AB4C4C38EF32}"/>
              </a:ext>
            </a:extLst>
          </p:cNvPr>
          <p:cNvPicPr>
            <a:picLocks noChangeAspect="1"/>
          </p:cNvPicPr>
          <p:nvPr/>
        </p:nvPicPr>
        <p:blipFill>
          <a:blip r:embed="rId4"/>
          <a:stretch>
            <a:fillRect/>
          </a:stretch>
        </p:blipFill>
        <p:spPr>
          <a:xfrm>
            <a:off x="8228306" y="18363"/>
            <a:ext cx="3963693" cy="3337846"/>
          </a:xfrm>
          <a:prstGeom prst="rect">
            <a:avLst/>
          </a:prstGeom>
        </p:spPr>
      </p:pic>
      <p:cxnSp>
        <p:nvCxnSpPr>
          <p:cNvPr id="10" name="直接箭头连接符 9">
            <a:extLst>
              <a:ext uri="{FF2B5EF4-FFF2-40B4-BE49-F238E27FC236}">
                <a16:creationId xmlns:a16="http://schemas.microsoft.com/office/drawing/2014/main" id="{3D637BDE-7E95-4F3D-AAA6-C4C953D22A84}"/>
              </a:ext>
            </a:extLst>
          </p:cNvPr>
          <p:cNvCxnSpPr/>
          <p:nvPr/>
        </p:nvCxnSpPr>
        <p:spPr>
          <a:xfrm>
            <a:off x="10560496" y="5085184"/>
            <a:ext cx="576064" cy="21602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144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28897" y="0"/>
            <a:ext cx="9144000" cy="762000"/>
          </a:xfrm>
        </p:spPr>
        <p:txBody>
          <a:bodyPr rtlCol="0"/>
          <a:lstStyle/>
          <a:p>
            <a:pPr rtl="0"/>
            <a:r>
              <a:rPr lang="zh-CN" altLang="en-US" dirty="0">
                <a:latin typeface="微软雅黑" panose="020B0503020204020204" pitchFamily="34" charset="-122"/>
                <a:ea typeface="微软雅黑" panose="020B0503020204020204" pitchFamily="34" charset="-122"/>
              </a:rPr>
              <a:t>仿真测试</a:t>
            </a:r>
          </a:p>
        </p:txBody>
      </p:sp>
      <p:sp>
        <p:nvSpPr>
          <p:cNvPr id="6" name="文本框 5">
            <a:extLst>
              <a:ext uri="{FF2B5EF4-FFF2-40B4-BE49-F238E27FC236}">
                <a16:creationId xmlns:a16="http://schemas.microsoft.com/office/drawing/2014/main" id="{02AB09E4-19CF-45D2-9BE9-02C4EFC9462E}"/>
              </a:ext>
            </a:extLst>
          </p:cNvPr>
          <p:cNvSpPr txBox="1"/>
          <p:nvPr/>
        </p:nvSpPr>
        <p:spPr>
          <a:xfrm>
            <a:off x="695400" y="980728"/>
            <a:ext cx="3600400" cy="369332"/>
          </a:xfrm>
          <a:prstGeom prst="rect">
            <a:avLst/>
          </a:prstGeom>
          <a:noFill/>
        </p:spPr>
        <p:txBody>
          <a:bodyPr wrap="square">
            <a:spAutoFit/>
          </a:bodyPr>
          <a:lstStyle/>
          <a:p>
            <a:pPr rtl="0"/>
            <a:r>
              <a:rPr lang="zh-CN" altLang="en-US" dirty="0"/>
              <a:t>测试移动操作实现效果</a:t>
            </a:r>
            <a:endParaRPr lang="en-US" altLang="zh-CN" dirty="0"/>
          </a:p>
        </p:txBody>
      </p:sp>
      <p:pic>
        <p:nvPicPr>
          <p:cNvPr id="4" name="图片 3">
            <a:extLst>
              <a:ext uri="{FF2B5EF4-FFF2-40B4-BE49-F238E27FC236}">
                <a16:creationId xmlns:a16="http://schemas.microsoft.com/office/drawing/2014/main" id="{40394588-DF4C-438D-8D20-3AAAD2D2A495}"/>
              </a:ext>
            </a:extLst>
          </p:cNvPr>
          <p:cNvPicPr>
            <a:picLocks noChangeAspect="1"/>
          </p:cNvPicPr>
          <p:nvPr/>
        </p:nvPicPr>
        <p:blipFill>
          <a:blip r:embed="rId3"/>
          <a:stretch>
            <a:fillRect/>
          </a:stretch>
        </p:blipFill>
        <p:spPr>
          <a:xfrm>
            <a:off x="5142072" y="674038"/>
            <a:ext cx="7075013" cy="2543047"/>
          </a:xfrm>
          <a:prstGeom prst="rect">
            <a:avLst/>
          </a:prstGeom>
        </p:spPr>
      </p:pic>
      <p:pic>
        <p:nvPicPr>
          <p:cNvPr id="8" name="图片 7">
            <a:extLst>
              <a:ext uri="{FF2B5EF4-FFF2-40B4-BE49-F238E27FC236}">
                <a16:creationId xmlns:a16="http://schemas.microsoft.com/office/drawing/2014/main" id="{C7674852-9982-49EA-AA1F-9C30241BC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97" y="3216950"/>
            <a:ext cx="12192000" cy="3641050"/>
          </a:xfrm>
          <a:prstGeom prst="rect">
            <a:avLst/>
          </a:prstGeom>
        </p:spPr>
      </p:pic>
      <p:cxnSp>
        <p:nvCxnSpPr>
          <p:cNvPr id="10" name="直接箭头连接符 9">
            <a:extLst>
              <a:ext uri="{FF2B5EF4-FFF2-40B4-BE49-F238E27FC236}">
                <a16:creationId xmlns:a16="http://schemas.microsoft.com/office/drawing/2014/main" id="{2F4A1148-38FD-4955-8741-4C03511D1E1B}"/>
              </a:ext>
            </a:extLst>
          </p:cNvPr>
          <p:cNvCxnSpPr/>
          <p:nvPr/>
        </p:nvCxnSpPr>
        <p:spPr>
          <a:xfrm flipH="1">
            <a:off x="8760296" y="4293096"/>
            <a:ext cx="504056" cy="360040"/>
          </a:xfrm>
          <a:prstGeom prst="straightConnector1">
            <a:avLst/>
          </a:prstGeom>
          <a:ln w="28575">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7E555E20-5E76-48AB-9B11-6F32183124CD}"/>
              </a:ext>
            </a:extLst>
          </p:cNvPr>
          <p:cNvSpPr txBox="1"/>
          <p:nvPr/>
        </p:nvSpPr>
        <p:spPr>
          <a:xfrm>
            <a:off x="9118244" y="3957094"/>
            <a:ext cx="1625766" cy="369332"/>
          </a:xfrm>
          <a:prstGeom prst="rect">
            <a:avLst/>
          </a:prstGeom>
          <a:noFill/>
        </p:spPr>
        <p:txBody>
          <a:bodyPr wrap="none" rtlCol="0">
            <a:spAutoFit/>
          </a:bodyPr>
          <a:lstStyle/>
          <a:p>
            <a:r>
              <a:rPr lang="zh-CN" altLang="en-US" dirty="0">
                <a:solidFill>
                  <a:srgbClr val="FFFF00"/>
                </a:solidFill>
              </a:rPr>
              <a:t>寄存器写使能</a:t>
            </a:r>
          </a:p>
        </p:txBody>
      </p:sp>
      <p:cxnSp>
        <p:nvCxnSpPr>
          <p:cNvPr id="14" name="直接箭头连接符 13">
            <a:extLst>
              <a:ext uri="{FF2B5EF4-FFF2-40B4-BE49-F238E27FC236}">
                <a16:creationId xmlns:a16="http://schemas.microsoft.com/office/drawing/2014/main" id="{24540E15-1472-46D9-9B41-220022F14367}"/>
              </a:ext>
            </a:extLst>
          </p:cNvPr>
          <p:cNvCxnSpPr/>
          <p:nvPr/>
        </p:nvCxnSpPr>
        <p:spPr>
          <a:xfrm flipH="1">
            <a:off x="10248794" y="4534013"/>
            <a:ext cx="504056" cy="360040"/>
          </a:xfrm>
          <a:prstGeom prst="straightConnector1">
            <a:avLst/>
          </a:prstGeom>
          <a:ln w="28575">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2" name="文本框 11">
            <a:extLst>
              <a:ext uri="{FF2B5EF4-FFF2-40B4-BE49-F238E27FC236}">
                <a16:creationId xmlns:a16="http://schemas.microsoft.com/office/drawing/2014/main" id="{85C6AA88-FE40-46BA-B079-DAD82BD21221}"/>
              </a:ext>
            </a:extLst>
          </p:cNvPr>
          <p:cNvSpPr txBox="1"/>
          <p:nvPr/>
        </p:nvSpPr>
        <p:spPr>
          <a:xfrm>
            <a:off x="10675369" y="4101533"/>
            <a:ext cx="1624163" cy="369332"/>
          </a:xfrm>
          <a:prstGeom prst="rect">
            <a:avLst/>
          </a:prstGeom>
          <a:noFill/>
        </p:spPr>
        <p:txBody>
          <a:bodyPr wrap="none" rtlCol="0">
            <a:spAutoFit/>
          </a:bodyPr>
          <a:lstStyle/>
          <a:p>
            <a:r>
              <a:rPr lang="zh-CN" altLang="en-US" dirty="0">
                <a:solidFill>
                  <a:srgbClr val="FFFF00"/>
                </a:solidFill>
              </a:rPr>
              <a:t>寄存器写地址</a:t>
            </a:r>
          </a:p>
        </p:txBody>
      </p:sp>
    </p:spTree>
    <p:extLst>
      <p:ext uri="{BB962C8B-B14F-4D97-AF65-F5344CB8AC3E}">
        <p14:creationId xmlns:p14="http://schemas.microsoft.com/office/powerpoint/2010/main" val="3696818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28897" y="0"/>
            <a:ext cx="9144000" cy="762000"/>
          </a:xfrm>
        </p:spPr>
        <p:txBody>
          <a:bodyPr rtlCol="0"/>
          <a:lstStyle/>
          <a:p>
            <a:pPr rtl="0"/>
            <a:r>
              <a:rPr lang="zh-CN" altLang="en-US" dirty="0">
                <a:latin typeface="微软雅黑" panose="020B0503020204020204" pitchFamily="34" charset="-122"/>
                <a:ea typeface="微软雅黑" panose="020B0503020204020204" pitchFamily="34" charset="-122"/>
              </a:rPr>
              <a:t>仿真测试</a:t>
            </a:r>
          </a:p>
        </p:txBody>
      </p:sp>
      <p:sp>
        <p:nvSpPr>
          <p:cNvPr id="6" name="文本框 5">
            <a:extLst>
              <a:ext uri="{FF2B5EF4-FFF2-40B4-BE49-F238E27FC236}">
                <a16:creationId xmlns:a16="http://schemas.microsoft.com/office/drawing/2014/main" id="{02AB09E4-19CF-45D2-9BE9-02C4EFC9462E}"/>
              </a:ext>
            </a:extLst>
          </p:cNvPr>
          <p:cNvSpPr txBox="1"/>
          <p:nvPr/>
        </p:nvSpPr>
        <p:spPr>
          <a:xfrm>
            <a:off x="695400" y="980728"/>
            <a:ext cx="3600400" cy="369332"/>
          </a:xfrm>
          <a:prstGeom prst="rect">
            <a:avLst/>
          </a:prstGeom>
          <a:noFill/>
        </p:spPr>
        <p:txBody>
          <a:bodyPr wrap="square">
            <a:spAutoFit/>
          </a:bodyPr>
          <a:lstStyle/>
          <a:p>
            <a:pPr rtl="0"/>
            <a:r>
              <a:rPr lang="zh-CN" altLang="en-US" dirty="0"/>
              <a:t>测试算术操作实现效果</a:t>
            </a:r>
            <a:endParaRPr lang="en-US" altLang="zh-CN" dirty="0"/>
          </a:p>
        </p:txBody>
      </p:sp>
      <p:pic>
        <p:nvPicPr>
          <p:cNvPr id="3" name="图片 2">
            <a:extLst>
              <a:ext uri="{FF2B5EF4-FFF2-40B4-BE49-F238E27FC236}">
                <a16:creationId xmlns:a16="http://schemas.microsoft.com/office/drawing/2014/main" id="{89498397-F877-4611-91F6-C6CC2A237F37}"/>
              </a:ext>
            </a:extLst>
          </p:cNvPr>
          <p:cNvPicPr>
            <a:picLocks noChangeAspect="1"/>
          </p:cNvPicPr>
          <p:nvPr/>
        </p:nvPicPr>
        <p:blipFill rotWithShape="1">
          <a:blip r:embed="rId3">
            <a:extLst>
              <a:ext uri="{28A0092B-C50C-407E-A947-70E740481C1C}">
                <a14:useLocalDpi xmlns:a14="http://schemas.microsoft.com/office/drawing/2010/main" val="0"/>
              </a:ext>
            </a:extLst>
          </a:blip>
          <a:srcRect t="-1" r="41731" b="-271"/>
          <a:stretch/>
        </p:blipFill>
        <p:spPr>
          <a:xfrm>
            <a:off x="9939" y="2935099"/>
            <a:ext cx="12192000" cy="1977270"/>
          </a:xfrm>
          <a:prstGeom prst="rect">
            <a:avLst/>
          </a:prstGeom>
        </p:spPr>
      </p:pic>
      <p:pic>
        <p:nvPicPr>
          <p:cNvPr id="10" name="图片 9">
            <a:extLst>
              <a:ext uri="{FF2B5EF4-FFF2-40B4-BE49-F238E27FC236}">
                <a16:creationId xmlns:a16="http://schemas.microsoft.com/office/drawing/2014/main" id="{DB34C453-DFD5-4A7B-8083-90C1CD08E748}"/>
              </a:ext>
            </a:extLst>
          </p:cNvPr>
          <p:cNvPicPr>
            <a:picLocks noChangeAspect="1"/>
          </p:cNvPicPr>
          <p:nvPr/>
        </p:nvPicPr>
        <p:blipFill rotWithShape="1">
          <a:blip r:embed="rId3">
            <a:extLst>
              <a:ext uri="{28A0092B-C50C-407E-A947-70E740481C1C}">
                <a14:useLocalDpi xmlns:a14="http://schemas.microsoft.com/office/drawing/2010/main" val="0"/>
              </a:ext>
            </a:extLst>
          </a:blip>
          <a:srcRect l="58269" t="-136"/>
          <a:stretch/>
        </p:blipFill>
        <p:spPr>
          <a:xfrm>
            <a:off x="3767674" y="4946916"/>
            <a:ext cx="8424326" cy="1905067"/>
          </a:xfrm>
          <a:prstGeom prst="rect">
            <a:avLst/>
          </a:prstGeom>
        </p:spPr>
      </p:pic>
      <p:pic>
        <p:nvPicPr>
          <p:cNvPr id="12" name="图片 11">
            <a:extLst>
              <a:ext uri="{FF2B5EF4-FFF2-40B4-BE49-F238E27FC236}">
                <a16:creationId xmlns:a16="http://schemas.microsoft.com/office/drawing/2014/main" id="{266969FA-7040-46E7-8810-193515CED16B}"/>
              </a:ext>
            </a:extLst>
          </p:cNvPr>
          <p:cNvPicPr>
            <a:picLocks noChangeAspect="1"/>
          </p:cNvPicPr>
          <p:nvPr/>
        </p:nvPicPr>
        <p:blipFill>
          <a:blip r:embed="rId4"/>
          <a:stretch>
            <a:fillRect/>
          </a:stretch>
        </p:blipFill>
        <p:spPr>
          <a:xfrm>
            <a:off x="3214144" y="350895"/>
            <a:ext cx="3327571" cy="2711589"/>
          </a:xfrm>
          <a:prstGeom prst="rect">
            <a:avLst/>
          </a:prstGeom>
        </p:spPr>
      </p:pic>
      <p:pic>
        <p:nvPicPr>
          <p:cNvPr id="15" name="图片 14">
            <a:extLst>
              <a:ext uri="{FF2B5EF4-FFF2-40B4-BE49-F238E27FC236}">
                <a16:creationId xmlns:a16="http://schemas.microsoft.com/office/drawing/2014/main" id="{7363A041-7E28-498C-BA2F-39A9D9D9FE45}"/>
              </a:ext>
            </a:extLst>
          </p:cNvPr>
          <p:cNvPicPr>
            <a:picLocks noChangeAspect="1"/>
          </p:cNvPicPr>
          <p:nvPr/>
        </p:nvPicPr>
        <p:blipFill>
          <a:blip r:embed="rId5"/>
          <a:stretch>
            <a:fillRect/>
          </a:stretch>
        </p:blipFill>
        <p:spPr>
          <a:xfrm>
            <a:off x="6648918" y="376028"/>
            <a:ext cx="2787793" cy="806491"/>
          </a:xfrm>
          <a:prstGeom prst="rect">
            <a:avLst/>
          </a:prstGeom>
        </p:spPr>
      </p:pic>
      <p:pic>
        <p:nvPicPr>
          <p:cNvPr id="17" name="图片 16">
            <a:extLst>
              <a:ext uri="{FF2B5EF4-FFF2-40B4-BE49-F238E27FC236}">
                <a16:creationId xmlns:a16="http://schemas.microsoft.com/office/drawing/2014/main" id="{699902AA-0F82-4EC1-830E-305E8F4C2121}"/>
              </a:ext>
            </a:extLst>
          </p:cNvPr>
          <p:cNvPicPr>
            <a:picLocks noChangeAspect="1"/>
          </p:cNvPicPr>
          <p:nvPr/>
        </p:nvPicPr>
        <p:blipFill>
          <a:blip r:embed="rId6"/>
          <a:stretch>
            <a:fillRect/>
          </a:stretch>
        </p:blipFill>
        <p:spPr>
          <a:xfrm>
            <a:off x="9543914" y="350895"/>
            <a:ext cx="2648086" cy="2387723"/>
          </a:xfrm>
          <a:prstGeom prst="rect">
            <a:avLst/>
          </a:prstGeom>
        </p:spPr>
      </p:pic>
    </p:spTree>
    <p:extLst>
      <p:ext uri="{BB962C8B-B14F-4D97-AF65-F5344CB8AC3E}">
        <p14:creationId xmlns:p14="http://schemas.microsoft.com/office/powerpoint/2010/main" val="1052489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28897" y="0"/>
            <a:ext cx="9144000" cy="762000"/>
          </a:xfrm>
        </p:spPr>
        <p:txBody>
          <a:bodyPr rtlCol="0"/>
          <a:lstStyle/>
          <a:p>
            <a:pPr rtl="0"/>
            <a:r>
              <a:rPr lang="zh-CN" altLang="en-US" dirty="0">
                <a:latin typeface="微软雅黑" panose="020B0503020204020204" pitchFamily="34" charset="-122"/>
                <a:ea typeface="微软雅黑" panose="020B0503020204020204" pitchFamily="34" charset="-122"/>
              </a:rPr>
              <a:t>仿真测试</a:t>
            </a:r>
          </a:p>
        </p:txBody>
      </p:sp>
      <p:sp>
        <p:nvSpPr>
          <p:cNvPr id="6" name="文本框 5">
            <a:extLst>
              <a:ext uri="{FF2B5EF4-FFF2-40B4-BE49-F238E27FC236}">
                <a16:creationId xmlns:a16="http://schemas.microsoft.com/office/drawing/2014/main" id="{02AB09E4-19CF-45D2-9BE9-02C4EFC9462E}"/>
              </a:ext>
            </a:extLst>
          </p:cNvPr>
          <p:cNvSpPr txBox="1"/>
          <p:nvPr/>
        </p:nvSpPr>
        <p:spPr>
          <a:xfrm>
            <a:off x="695400" y="980728"/>
            <a:ext cx="3600400" cy="369332"/>
          </a:xfrm>
          <a:prstGeom prst="rect">
            <a:avLst/>
          </a:prstGeom>
          <a:noFill/>
        </p:spPr>
        <p:txBody>
          <a:bodyPr wrap="square">
            <a:spAutoFit/>
          </a:bodyPr>
          <a:lstStyle/>
          <a:p>
            <a:pPr rtl="0"/>
            <a:r>
              <a:rPr lang="zh-CN" altLang="en-US" dirty="0"/>
              <a:t>测试分支跳转操作实现效果</a:t>
            </a:r>
            <a:endParaRPr lang="en-US" altLang="zh-CN" dirty="0"/>
          </a:p>
        </p:txBody>
      </p:sp>
      <p:pic>
        <p:nvPicPr>
          <p:cNvPr id="7" name="图片 6">
            <a:extLst>
              <a:ext uri="{FF2B5EF4-FFF2-40B4-BE49-F238E27FC236}">
                <a16:creationId xmlns:a16="http://schemas.microsoft.com/office/drawing/2014/main" id="{87AC9DF1-3C37-4B2A-A413-0330991D6C15}"/>
              </a:ext>
            </a:extLst>
          </p:cNvPr>
          <p:cNvPicPr>
            <a:picLocks noChangeAspect="1"/>
          </p:cNvPicPr>
          <p:nvPr/>
        </p:nvPicPr>
        <p:blipFill>
          <a:blip r:embed="rId3"/>
          <a:stretch>
            <a:fillRect/>
          </a:stretch>
        </p:blipFill>
        <p:spPr>
          <a:xfrm>
            <a:off x="6528049" y="1238334"/>
            <a:ext cx="5663952" cy="3374607"/>
          </a:xfrm>
          <a:prstGeom prst="rect">
            <a:avLst/>
          </a:prstGeom>
        </p:spPr>
      </p:pic>
      <p:pic>
        <p:nvPicPr>
          <p:cNvPr id="12" name="图片 11">
            <a:extLst>
              <a:ext uri="{FF2B5EF4-FFF2-40B4-BE49-F238E27FC236}">
                <a16:creationId xmlns:a16="http://schemas.microsoft.com/office/drawing/2014/main" id="{776297A7-6A76-4CFC-B0F0-E7911E1BAAC6}"/>
              </a:ext>
            </a:extLst>
          </p:cNvPr>
          <p:cNvPicPr>
            <a:picLocks noChangeAspect="1"/>
          </p:cNvPicPr>
          <p:nvPr/>
        </p:nvPicPr>
        <p:blipFill>
          <a:blip r:embed="rId4"/>
          <a:stretch>
            <a:fillRect/>
          </a:stretch>
        </p:blipFill>
        <p:spPr>
          <a:xfrm>
            <a:off x="-67" y="4613752"/>
            <a:ext cx="7607319" cy="2189119"/>
          </a:xfrm>
          <a:prstGeom prst="rect">
            <a:avLst/>
          </a:prstGeom>
        </p:spPr>
      </p:pic>
      <p:pic>
        <p:nvPicPr>
          <p:cNvPr id="15" name="图片 14">
            <a:extLst>
              <a:ext uri="{FF2B5EF4-FFF2-40B4-BE49-F238E27FC236}">
                <a16:creationId xmlns:a16="http://schemas.microsoft.com/office/drawing/2014/main" id="{F6ED1804-5F64-4D44-B22F-AACFE7892933}"/>
              </a:ext>
            </a:extLst>
          </p:cNvPr>
          <p:cNvPicPr>
            <a:picLocks noChangeAspect="1"/>
          </p:cNvPicPr>
          <p:nvPr/>
        </p:nvPicPr>
        <p:blipFill>
          <a:blip r:embed="rId5"/>
          <a:stretch>
            <a:fillRect/>
          </a:stretch>
        </p:blipFill>
        <p:spPr>
          <a:xfrm>
            <a:off x="7613093" y="4643230"/>
            <a:ext cx="4627070" cy="2159641"/>
          </a:xfrm>
          <a:prstGeom prst="rect">
            <a:avLst/>
          </a:prstGeom>
        </p:spPr>
      </p:pic>
      <p:cxnSp>
        <p:nvCxnSpPr>
          <p:cNvPr id="17" name="直接箭头连接符 16">
            <a:extLst>
              <a:ext uri="{FF2B5EF4-FFF2-40B4-BE49-F238E27FC236}">
                <a16:creationId xmlns:a16="http://schemas.microsoft.com/office/drawing/2014/main" id="{76DC31B2-07D2-4FCD-9898-2B3D17426077}"/>
              </a:ext>
            </a:extLst>
          </p:cNvPr>
          <p:cNvCxnSpPr/>
          <p:nvPr/>
        </p:nvCxnSpPr>
        <p:spPr>
          <a:xfrm>
            <a:off x="5819190" y="1494254"/>
            <a:ext cx="504056"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933D093-127C-4337-ADA3-0003778B81AC}"/>
              </a:ext>
            </a:extLst>
          </p:cNvPr>
          <p:cNvCxnSpPr/>
          <p:nvPr/>
        </p:nvCxnSpPr>
        <p:spPr>
          <a:xfrm>
            <a:off x="5843972" y="2636912"/>
            <a:ext cx="504056"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26E5E77-9AE6-4375-BFD1-8EF5B458652B}"/>
              </a:ext>
            </a:extLst>
          </p:cNvPr>
          <p:cNvCxnSpPr/>
          <p:nvPr/>
        </p:nvCxnSpPr>
        <p:spPr>
          <a:xfrm>
            <a:off x="5843972" y="3140968"/>
            <a:ext cx="504056"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0EEEE5C-E1B6-4DF0-98BD-7563497E8EE3}"/>
              </a:ext>
            </a:extLst>
          </p:cNvPr>
          <p:cNvSpPr txBox="1"/>
          <p:nvPr/>
        </p:nvSpPr>
        <p:spPr>
          <a:xfrm>
            <a:off x="5554374" y="1285614"/>
            <a:ext cx="264816" cy="369332"/>
          </a:xfrm>
          <a:prstGeom prst="rect">
            <a:avLst/>
          </a:prstGeom>
          <a:noFill/>
        </p:spPr>
        <p:txBody>
          <a:bodyPr wrap="none" rtlCol="0">
            <a:spAutoFit/>
          </a:bodyPr>
          <a:lstStyle/>
          <a:p>
            <a:r>
              <a:rPr lang="en-US" altLang="zh-CN" dirty="0">
                <a:solidFill>
                  <a:srgbClr val="FFFF00"/>
                </a:solidFill>
              </a:rPr>
              <a:t>1</a:t>
            </a:r>
            <a:endParaRPr lang="zh-CN" altLang="en-US" dirty="0">
              <a:solidFill>
                <a:srgbClr val="FFFF00"/>
              </a:solidFill>
            </a:endParaRPr>
          </a:p>
        </p:txBody>
      </p:sp>
      <p:sp>
        <p:nvSpPr>
          <p:cNvPr id="22" name="文本框 21">
            <a:extLst>
              <a:ext uri="{FF2B5EF4-FFF2-40B4-BE49-F238E27FC236}">
                <a16:creationId xmlns:a16="http://schemas.microsoft.com/office/drawing/2014/main" id="{70AFB17E-41CA-4D9F-A2C8-5DBEB3D755B6}"/>
              </a:ext>
            </a:extLst>
          </p:cNvPr>
          <p:cNvSpPr txBox="1"/>
          <p:nvPr/>
        </p:nvSpPr>
        <p:spPr>
          <a:xfrm>
            <a:off x="5543152" y="2445678"/>
            <a:ext cx="292068" cy="369332"/>
          </a:xfrm>
          <a:prstGeom prst="rect">
            <a:avLst/>
          </a:prstGeom>
          <a:noFill/>
        </p:spPr>
        <p:txBody>
          <a:bodyPr wrap="none" rtlCol="0">
            <a:spAutoFit/>
          </a:bodyPr>
          <a:lstStyle/>
          <a:p>
            <a:r>
              <a:rPr lang="en-US" altLang="zh-CN" dirty="0">
                <a:solidFill>
                  <a:srgbClr val="FFFF00"/>
                </a:solidFill>
              </a:rPr>
              <a:t>2</a:t>
            </a:r>
            <a:endParaRPr lang="zh-CN" altLang="en-US" dirty="0">
              <a:solidFill>
                <a:srgbClr val="FFFF00"/>
              </a:solidFill>
            </a:endParaRPr>
          </a:p>
        </p:txBody>
      </p:sp>
      <p:sp>
        <p:nvSpPr>
          <p:cNvPr id="24" name="文本框 23">
            <a:extLst>
              <a:ext uri="{FF2B5EF4-FFF2-40B4-BE49-F238E27FC236}">
                <a16:creationId xmlns:a16="http://schemas.microsoft.com/office/drawing/2014/main" id="{BA30ED95-EBD8-4165-97B1-F44AB3CC8B9E}"/>
              </a:ext>
            </a:extLst>
          </p:cNvPr>
          <p:cNvSpPr txBox="1"/>
          <p:nvPr/>
        </p:nvSpPr>
        <p:spPr>
          <a:xfrm>
            <a:off x="5538344" y="2983797"/>
            <a:ext cx="296876" cy="369332"/>
          </a:xfrm>
          <a:prstGeom prst="rect">
            <a:avLst/>
          </a:prstGeom>
          <a:noFill/>
        </p:spPr>
        <p:txBody>
          <a:bodyPr wrap="none" rtlCol="0">
            <a:spAutoFit/>
          </a:bodyPr>
          <a:lstStyle/>
          <a:p>
            <a:r>
              <a:rPr lang="en-US" altLang="zh-CN" dirty="0">
                <a:solidFill>
                  <a:srgbClr val="FFFF00"/>
                </a:solidFill>
              </a:rPr>
              <a:t>3</a:t>
            </a:r>
            <a:endParaRPr lang="zh-CN" altLang="en-US" dirty="0">
              <a:solidFill>
                <a:srgbClr val="FFFF00"/>
              </a:solidFill>
            </a:endParaRPr>
          </a:p>
        </p:txBody>
      </p:sp>
      <p:cxnSp>
        <p:nvCxnSpPr>
          <p:cNvPr id="27" name="直接箭头连接符 26">
            <a:extLst>
              <a:ext uri="{FF2B5EF4-FFF2-40B4-BE49-F238E27FC236}">
                <a16:creationId xmlns:a16="http://schemas.microsoft.com/office/drawing/2014/main" id="{E31234C5-F006-494A-BB64-70B20FBB9E40}"/>
              </a:ext>
            </a:extLst>
          </p:cNvPr>
          <p:cNvCxnSpPr>
            <a:cxnSpLocks/>
          </p:cNvCxnSpPr>
          <p:nvPr/>
        </p:nvCxnSpPr>
        <p:spPr>
          <a:xfrm>
            <a:off x="2711624" y="4437112"/>
            <a:ext cx="0" cy="100811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D38988A0-3B72-4C69-AB7E-0F3D613519D1}"/>
              </a:ext>
            </a:extLst>
          </p:cNvPr>
          <p:cNvSpPr txBox="1"/>
          <p:nvPr/>
        </p:nvSpPr>
        <p:spPr>
          <a:xfrm>
            <a:off x="2579216" y="4017509"/>
            <a:ext cx="264816" cy="369332"/>
          </a:xfrm>
          <a:prstGeom prst="rect">
            <a:avLst/>
          </a:prstGeom>
          <a:noFill/>
        </p:spPr>
        <p:txBody>
          <a:bodyPr wrap="none" rtlCol="0">
            <a:spAutoFit/>
          </a:bodyPr>
          <a:lstStyle/>
          <a:p>
            <a:r>
              <a:rPr lang="en-US" altLang="zh-CN" dirty="0">
                <a:solidFill>
                  <a:srgbClr val="FFFF00"/>
                </a:solidFill>
              </a:rPr>
              <a:t>1</a:t>
            </a:r>
            <a:endParaRPr lang="zh-CN" altLang="en-US" dirty="0">
              <a:solidFill>
                <a:srgbClr val="FFFF00"/>
              </a:solidFill>
            </a:endParaRPr>
          </a:p>
        </p:txBody>
      </p:sp>
      <p:cxnSp>
        <p:nvCxnSpPr>
          <p:cNvPr id="34" name="直接箭头连接符 33">
            <a:extLst>
              <a:ext uri="{FF2B5EF4-FFF2-40B4-BE49-F238E27FC236}">
                <a16:creationId xmlns:a16="http://schemas.microsoft.com/office/drawing/2014/main" id="{F86E66B1-1A22-40F1-AD58-47B95D22C6F4}"/>
              </a:ext>
            </a:extLst>
          </p:cNvPr>
          <p:cNvCxnSpPr>
            <a:cxnSpLocks/>
          </p:cNvCxnSpPr>
          <p:nvPr/>
        </p:nvCxnSpPr>
        <p:spPr>
          <a:xfrm>
            <a:off x="4727848" y="4437112"/>
            <a:ext cx="0" cy="100811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3B220B6-0756-4B74-AEB1-57F5F3C30C46}"/>
              </a:ext>
            </a:extLst>
          </p:cNvPr>
          <p:cNvCxnSpPr>
            <a:cxnSpLocks/>
          </p:cNvCxnSpPr>
          <p:nvPr/>
        </p:nvCxnSpPr>
        <p:spPr>
          <a:xfrm>
            <a:off x="6274655" y="4386841"/>
            <a:ext cx="0" cy="100811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AA27178E-00A0-4EA9-8703-4729ED3627BF}"/>
              </a:ext>
            </a:extLst>
          </p:cNvPr>
          <p:cNvSpPr txBox="1"/>
          <p:nvPr/>
        </p:nvSpPr>
        <p:spPr>
          <a:xfrm>
            <a:off x="4581814" y="4059349"/>
            <a:ext cx="292068" cy="369332"/>
          </a:xfrm>
          <a:prstGeom prst="rect">
            <a:avLst/>
          </a:prstGeom>
          <a:noFill/>
        </p:spPr>
        <p:txBody>
          <a:bodyPr wrap="none" rtlCol="0">
            <a:spAutoFit/>
          </a:bodyPr>
          <a:lstStyle/>
          <a:p>
            <a:r>
              <a:rPr lang="en-US" altLang="zh-CN" dirty="0">
                <a:solidFill>
                  <a:srgbClr val="FFFF00"/>
                </a:solidFill>
              </a:rPr>
              <a:t>2</a:t>
            </a:r>
            <a:endParaRPr lang="zh-CN" altLang="en-US" dirty="0">
              <a:solidFill>
                <a:srgbClr val="FFFF00"/>
              </a:solidFill>
            </a:endParaRPr>
          </a:p>
        </p:txBody>
      </p:sp>
      <p:sp>
        <p:nvSpPr>
          <p:cNvPr id="39" name="文本框 38">
            <a:extLst>
              <a:ext uri="{FF2B5EF4-FFF2-40B4-BE49-F238E27FC236}">
                <a16:creationId xmlns:a16="http://schemas.microsoft.com/office/drawing/2014/main" id="{608AD957-D967-4EDA-994A-59C79A7AA191}"/>
              </a:ext>
            </a:extLst>
          </p:cNvPr>
          <p:cNvSpPr txBox="1"/>
          <p:nvPr/>
        </p:nvSpPr>
        <p:spPr>
          <a:xfrm>
            <a:off x="6141163" y="4037648"/>
            <a:ext cx="296876" cy="369332"/>
          </a:xfrm>
          <a:prstGeom prst="rect">
            <a:avLst/>
          </a:prstGeom>
          <a:noFill/>
        </p:spPr>
        <p:txBody>
          <a:bodyPr wrap="none" rtlCol="0">
            <a:spAutoFit/>
          </a:bodyPr>
          <a:lstStyle/>
          <a:p>
            <a:r>
              <a:rPr lang="en-US" altLang="zh-CN" dirty="0">
                <a:solidFill>
                  <a:srgbClr val="FFFF00"/>
                </a:solidFill>
              </a:rPr>
              <a:t>3</a:t>
            </a:r>
            <a:endParaRPr lang="zh-CN" altLang="en-US" dirty="0">
              <a:solidFill>
                <a:srgbClr val="FFFF00"/>
              </a:solidFill>
            </a:endParaRPr>
          </a:p>
        </p:txBody>
      </p:sp>
    </p:spTree>
    <p:extLst>
      <p:ext uri="{BB962C8B-B14F-4D97-AF65-F5344CB8AC3E}">
        <p14:creationId xmlns:p14="http://schemas.microsoft.com/office/powerpoint/2010/main" val="4187582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28897" y="0"/>
            <a:ext cx="9144000" cy="762000"/>
          </a:xfrm>
        </p:spPr>
        <p:txBody>
          <a:bodyPr rtlCol="0"/>
          <a:lstStyle/>
          <a:p>
            <a:pPr rtl="0"/>
            <a:r>
              <a:rPr lang="zh-CN" altLang="en-US" dirty="0">
                <a:latin typeface="微软雅黑" panose="020B0503020204020204" pitchFamily="34" charset="-122"/>
                <a:ea typeface="微软雅黑" panose="020B0503020204020204" pitchFamily="34" charset="-122"/>
              </a:rPr>
              <a:t>仿真测试</a:t>
            </a:r>
          </a:p>
        </p:txBody>
      </p:sp>
      <p:sp>
        <p:nvSpPr>
          <p:cNvPr id="6" name="文本框 5">
            <a:extLst>
              <a:ext uri="{FF2B5EF4-FFF2-40B4-BE49-F238E27FC236}">
                <a16:creationId xmlns:a16="http://schemas.microsoft.com/office/drawing/2014/main" id="{02AB09E4-19CF-45D2-9BE9-02C4EFC9462E}"/>
              </a:ext>
            </a:extLst>
          </p:cNvPr>
          <p:cNvSpPr txBox="1"/>
          <p:nvPr/>
        </p:nvSpPr>
        <p:spPr>
          <a:xfrm>
            <a:off x="282202" y="790217"/>
            <a:ext cx="3600400" cy="369332"/>
          </a:xfrm>
          <a:prstGeom prst="rect">
            <a:avLst/>
          </a:prstGeom>
          <a:noFill/>
        </p:spPr>
        <p:txBody>
          <a:bodyPr wrap="square">
            <a:spAutoFit/>
          </a:bodyPr>
          <a:lstStyle/>
          <a:p>
            <a:pPr rtl="0"/>
            <a:r>
              <a:rPr lang="zh-CN" altLang="en-US" dirty="0"/>
              <a:t>测试加载存储操作实现效果</a:t>
            </a:r>
            <a:endParaRPr lang="en-US" altLang="zh-CN" dirty="0"/>
          </a:p>
        </p:txBody>
      </p:sp>
      <p:pic>
        <p:nvPicPr>
          <p:cNvPr id="3" name="图片 2">
            <a:extLst>
              <a:ext uri="{FF2B5EF4-FFF2-40B4-BE49-F238E27FC236}">
                <a16:creationId xmlns:a16="http://schemas.microsoft.com/office/drawing/2014/main" id="{894DCAC8-056B-454F-8CCF-EB6820394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054" y="23394"/>
            <a:ext cx="6365946" cy="6858000"/>
          </a:xfrm>
          <a:prstGeom prst="rect">
            <a:avLst/>
          </a:prstGeom>
        </p:spPr>
      </p:pic>
      <p:pic>
        <p:nvPicPr>
          <p:cNvPr id="5" name="图片 4">
            <a:extLst>
              <a:ext uri="{FF2B5EF4-FFF2-40B4-BE49-F238E27FC236}">
                <a16:creationId xmlns:a16="http://schemas.microsoft.com/office/drawing/2014/main" id="{BCBD9D39-5474-449C-B2A1-2B09FBDA2C0F}"/>
              </a:ext>
            </a:extLst>
          </p:cNvPr>
          <p:cNvPicPr>
            <a:picLocks noChangeAspect="1"/>
          </p:cNvPicPr>
          <p:nvPr/>
        </p:nvPicPr>
        <p:blipFill>
          <a:blip r:embed="rId4"/>
          <a:stretch>
            <a:fillRect/>
          </a:stretch>
        </p:blipFill>
        <p:spPr>
          <a:xfrm>
            <a:off x="2692794" y="1948634"/>
            <a:ext cx="3124199" cy="762000"/>
          </a:xfrm>
          <a:prstGeom prst="rect">
            <a:avLst/>
          </a:prstGeom>
        </p:spPr>
      </p:pic>
      <p:pic>
        <p:nvPicPr>
          <p:cNvPr id="9" name="图片 8">
            <a:extLst>
              <a:ext uri="{FF2B5EF4-FFF2-40B4-BE49-F238E27FC236}">
                <a16:creationId xmlns:a16="http://schemas.microsoft.com/office/drawing/2014/main" id="{2565DE4B-E06C-40AA-A11C-8A96DDE2468F}"/>
              </a:ext>
            </a:extLst>
          </p:cNvPr>
          <p:cNvPicPr>
            <a:picLocks noChangeAspect="1"/>
          </p:cNvPicPr>
          <p:nvPr/>
        </p:nvPicPr>
        <p:blipFill>
          <a:blip r:embed="rId5"/>
          <a:stretch>
            <a:fillRect/>
          </a:stretch>
        </p:blipFill>
        <p:spPr>
          <a:xfrm>
            <a:off x="1671422" y="2935827"/>
            <a:ext cx="4159464" cy="590580"/>
          </a:xfrm>
          <a:prstGeom prst="rect">
            <a:avLst/>
          </a:prstGeom>
        </p:spPr>
      </p:pic>
      <p:cxnSp>
        <p:nvCxnSpPr>
          <p:cNvPr id="11" name="直接箭头连接符 10">
            <a:extLst>
              <a:ext uri="{FF2B5EF4-FFF2-40B4-BE49-F238E27FC236}">
                <a16:creationId xmlns:a16="http://schemas.microsoft.com/office/drawing/2014/main" id="{AB0009CE-F5B2-479C-A904-504B02E09D0F}"/>
              </a:ext>
            </a:extLst>
          </p:cNvPr>
          <p:cNvCxnSpPr/>
          <p:nvPr/>
        </p:nvCxnSpPr>
        <p:spPr>
          <a:xfrm>
            <a:off x="5375920" y="5733256"/>
            <a:ext cx="45013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20CB3B8-B5CF-4C1A-ABAD-FA7F91A4506D}"/>
              </a:ext>
            </a:extLst>
          </p:cNvPr>
          <p:cNvSpPr txBox="1"/>
          <p:nvPr/>
        </p:nvSpPr>
        <p:spPr>
          <a:xfrm>
            <a:off x="4880036" y="5548590"/>
            <a:ext cx="450764" cy="369332"/>
          </a:xfrm>
          <a:prstGeom prst="rect">
            <a:avLst/>
          </a:prstGeom>
          <a:noFill/>
        </p:spPr>
        <p:txBody>
          <a:bodyPr wrap="none" rtlCol="0">
            <a:spAutoFit/>
          </a:bodyPr>
          <a:lstStyle/>
          <a:p>
            <a:r>
              <a:rPr lang="en-US" altLang="zh-CN" dirty="0">
                <a:solidFill>
                  <a:srgbClr val="FFFF00"/>
                </a:solidFill>
              </a:rPr>
              <a:t>$t1</a:t>
            </a:r>
            <a:endParaRPr lang="zh-CN" altLang="en-US" dirty="0">
              <a:solidFill>
                <a:srgbClr val="FFFF00"/>
              </a:solidFill>
            </a:endParaRPr>
          </a:p>
        </p:txBody>
      </p:sp>
      <p:cxnSp>
        <p:nvCxnSpPr>
          <p:cNvPr id="16" name="直接箭头连接符 15">
            <a:extLst>
              <a:ext uri="{FF2B5EF4-FFF2-40B4-BE49-F238E27FC236}">
                <a16:creationId xmlns:a16="http://schemas.microsoft.com/office/drawing/2014/main" id="{F1C3AAD5-F44D-4507-86B7-57288A0860D3}"/>
              </a:ext>
            </a:extLst>
          </p:cNvPr>
          <p:cNvCxnSpPr/>
          <p:nvPr/>
        </p:nvCxnSpPr>
        <p:spPr>
          <a:xfrm>
            <a:off x="5375920" y="6597352"/>
            <a:ext cx="45013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6142BC9-35A9-4789-B9DC-4F8D99C130EB}"/>
              </a:ext>
            </a:extLst>
          </p:cNvPr>
          <p:cNvSpPr txBox="1"/>
          <p:nvPr/>
        </p:nvSpPr>
        <p:spPr>
          <a:xfrm>
            <a:off x="4880036" y="6412686"/>
            <a:ext cx="497252" cy="369332"/>
          </a:xfrm>
          <a:prstGeom prst="rect">
            <a:avLst/>
          </a:prstGeom>
          <a:noFill/>
        </p:spPr>
        <p:txBody>
          <a:bodyPr wrap="none" rtlCol="0">
            <a:spAutoFit/>
          </a:bodyPr>
          <a:lstStyle/>
          <a:p>
            <a:r>
              <a:rPr lang="en-US" altLang="zh-CN" dirty="0">
                <a:solidFill>
                  <a:srgbClr val="FFFF00"/>
                </a:solidFill>
              </a:rPr>
              <a:t>$t6</a:t>
            </a:r>
            <a:endParaRPr lang="zh-CN" altLang="en-US" dirty="0">
              <a:solidFill>
                <a:srgbClr val="FFFF00"/>
              </a:solidFill>
            </a:endParaRPr>
          </a:p>
        </p:txBody>
      </p:sp>
      <p:cxnSp>
        <p:nvCxnSpPr>
          <p:cNvPr id="19" name="直接箭头连接符 18">
            <a:extLst>
              <a:ext uri="{FF2B5EF4-FFF2-40B4-BE49-F238E27FC236}">
                <a16:creationId xmlns:a16="http://schemas.microsoft.com/office/drawing/2014/main" id="{82545825-E5A5-4BF8-AFD1-5DE3CDCC9139}"/>
              </a:ext>
            </a:extLst>
          </p:cNvPr>
          <p:cNvCxnSpPr/>
          <p:nvPr/>
        </p:nvCxnSpPr>
        <p:spPr>
          <a:xfrm>
            <a:off x="5366859" y="4653136"/>
            <a:ext cx="45013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A684BEF-549F-46B0-9A83-9753E729C3B2}"/>
              </a:ext>
            </a:extLst>
          </p:cNvPr>
          <p:cNvSpPr txBox="1"/>
          <p:nvPr/>
        </p:nvSpPr>
        <p:spPr>
          <a:xfrm>
            <a:off x="4567685" y="4468470"/>
            <a:ext cx="808235" cy="369332"/>
          </a:xfrm>
          <a:prstGeom prst="rect">
            <a:avLst/>
          </a:prstGeom>
          <a:noFill/>
        </p:spPr>
        <p:txBody>
          <a:bodyPr wrap="none" rtlCol="0">
            <a:spAutoFit/>
          </a:bodyPr>
          <a:lstStyle/>
          <a:p>
            <a:r>
              <a:rPr lang="en-US" altLang="zh-CN" dirty="0" err="1">
                <a:solidFill>
                  <a:srgbClr val="FFFF00"/>
                </a:solidFill>
              </a:rPr>
              <a:t>dmem</a:t>
            </a:r>
            <a:endParaRPr lang="zh-CN" altLang="en-US" dirty="0">
              <a:solidFill>
                <a:srgbClr val="FFFF00"/>
              </a:solidFill>
            </a:endParaRPr>
          </a:p>
        </p:txBody>
      </p:sp>
      <p:cxnSp>
        <p:nvCxnSpPr>
          <p:cNvPr id="23" name="直接箭头连接符 22">
            <a:extLst>
              <a:ext uri="{FF2B5EF4-FFF2-40B4-BE49-F238E27FC236}">
                <a16:creationId xmlns:a16="http://schemas.microsoft.com/office/drawing/2014/main" id="{C816F32F-4C8D-4783-A12D-1A1A890EFDE6}"/>
              </a:ext>
            </a:extLst>
          </p:cNvPr>
          <p:cNvCxnSpPr/>
          <p:nvPr/>
        </p:nvCxnSpPr>
        <p:spPr>
          <a:xfrm flipH="1">
            <a:off x="9401607" y="680965"/>
            <a:ext cx="216024" cy="4726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7663FBF-FF89-4B1C-A7C2-0AD34FD37285}"/>
              </a:ext>
            </a:extLst>
          </p:cNvPr>
          <p:cNvCxnSpPr/>
          <p:nvPr/>
        </p:nvCxnSpPr>
        <p:spPr>
          <a:xfrm>
            <a:off x="5375920" y="1350060"/>
            <a:ext cx="45013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5EBF1F2-2D57-4B93-8B20-86B004CFABBD}"/>
              </a:ext>
            </a:extLst>
          </p:cNvPr>
          <p:cNvSpPr txBox="1"/>
          <p:nvPr/>
        </p:nvSpPr>
        <p:spPr>
          <a:xfrm>
            <a:off x="3875188" y="1142969"/>
            <a:ext cx="1500732" cy="369332"/>
          </a:xfrm>
          <a:prstGeom prst="rect">
            <a:avLst/>
          </a:prstGeom>
          <a:noFill/>
        </p:spPr>
        <p:txBody>
          <a:bodyPr wrap="none" rtlCol="0">
            <a:spAutoFit/>
          </a:bodyPr>
          <a:lstStyle/>
          <a:p>
            <a:r>
              <a:rPr lang="en-US" altLang="zh-CN" dirty="0" err="1">
                <a:solidFill>
                  <a:srgbClr val="FFFF00"/>
                </a:solidFill>
              </a:rPr>
              <a:t>dmem</a:t>
            </a:r>
            <a:r>
              <a:rPr lang="zh-CN" altLang="en-US" dirty="0">
                <a:solidFill>
                  <a:srgbClr val="FFFF00"/>
                </a:solidFill>
              </a:rPr>
              <a:t>写使能</a:t>
            </a:r>
          </a:p>
        </p:txBody>
      </p:sp>
    </p:spTree>
    <p:extLst>
      <p:ext uri="{BB962C8B-B14F-4D97-AF65-F5344CB8AC3E}">
        <p14:creationId xmlns:p14="http://schemas.microsoft.com/office/powerpoint/2010/main" val="3135766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zh-CN" altLang="en-US" dirty="0">
                <a:latin typeface="微软雅黑" panose="020B0503020204020204" pitchFamily="34" charset="-122"/>
                <a:ea typeface="微软雅黑" panose="020B0503020204020204" pitchFamily="34" charset="-122"/>
              </a:rPr>
              <a:t>自动对比仿真测试</a:t>
            </a:r>
          </a:p>
        </p:txBody>
      </p:sp>
      <p:pic>
        <p:nvPicPr>
          <p:cNvPr id="3" name="图片 2">
            <a:extLst>
              <a:ext uri="{FF2B5EF4-FFF2-40B4-BE49-F238E27FC236}">
                <a16:creationId xmlns:a16="http://schemas.microsoft.com/office/drawing/2014/main" id="{172D3DCF-4B65-4CE4-81A1-58A82D372A8E}"/>
              </a:ext>
            </a:extLst>
          </p:cNvPr>
          <p:cNvPicPr>
            <a:picLocks noChangeAspect="1"/>
          </p:cNvPicPr>
          <p:nvPr/>
        </p:nvPicPr>
        <p:blipFill>
          <a:blip r:embed="rId3"/>
          <a:stretch>
            <a:fillRect/>
          </a:stretch>
        </p:blipFill>
        <p:spPr>
          <a:xfrm>
            <a:off x="0" y="1387305"/>
            <a:ext cx="4009334" cy="984653"/>
          </a:xfrm>
          <a:prstGeom prst="rect">
            <a:avLst/>
          </a:prstGeom>
        </p:spPr>
      </p:pic>
      <p:sp>
        <p:nvSpPr>
          <p:cNvPr id="4" name="文本框 3">
            <a:extLst>
              <a:ext uri="{FF2B5EF4-FFF2-40B4-BE49-F238E27FC236}">
                <a16:creationId xmlns:a16="http://schemas.microsoft.com/office/drawing/2014/main" id="{46952B14-05D1-4F42-B62D-3C5C4796FBCA}"/>
              </a:ext>
            </a:extLst>
          </p:cNvPr>
          <p:cNvSpPr txBox="1"/>
          <p:nvPr/>
        </p:nvSpPr>
        <p:spPr>
          <a:xfrm>
            <a:off x="119336" y="779153"/>
            <a:ext cx="2520280" cy="369332"/>
          </a:xfrm>
          <a:prstGeom prst="rect">
            <a:avLst/>
          </a:prstGeom>
          <a:noFill/>
        </p:spPr>
        <p:txBody>
          <a:bodyPr wrap="square">
            <a:spAutoFit/>
          </a:bodyPr>
          <a:lstStyle/>
          <a:p>
            <a:pPr rtl="0"/>
            <a:r>
              <a:rPr lang="zh-CN" altLang="en-US" dirty="0"/>
              <a:t>代码实现</a:t>
            </a:r>
            <a:endParaRPr lang="en-US" altLang="zh-CN" dirty="0"/>
          </a:p>
        </p:txBody>
      </p:sp>
      <p:pic>
        <p:nvPicPr>
          <p:cNvPr id="9" name="图片 8">
            <a:extLst>
              <a:ext uri="{FF2B5EF4-FFF2-40B4-BE49-F238E27FC236}">
                <a16:creationId xmlns:a16="http://schemas.microsoft.com/office/drawing/2014/main" id="{83F814B9-43E1-4CFA-B721-4482E9576EFF}"/>
              </a:ext>
            </a:extLst>
          </p:cNvPr>
          <p:cNvPicPr>
            <a:picLocks noChangeAspect="1"/>
          </p:cNvPicPr>
          <p:nvPr/>
        </p:nvPicPr>
        <p:blipFill>
          <a:blip r:embed="rId4"/>
          <a:stretch>
            <a:fillRect/>
          </a:stretch>
        </p:blipFill>
        <p:spPr>
          <a:xfrm>
            <a:off x="-14401" y="2372186"/>
            <a:ext cx="4007056" cy="3346622"/>
          </a:xfrm>
          <a:prstGeom prst="rect">
            <a:avLst/>
          </a:prstGeom>
        </p:spPr>
      </p:pic>
      <p:pic>
        <p:nvPicPr>
          <p:cNvPr id="11" name="图片 10">
            <a:extLst>
              <a:ext uri="{FF2B5EF4-FFF2-40B4-BE49-F238E27FC236}">
                <a16:creationId xmlns:a16="http://schemas.microsoft.com/office/drawing/2014/main" id="{EC306712-73B0-4BA1-9B88-FE057B4726EE}"/>
              </a:ext>
            </a:extLst>
          </p:cNvPr>
          <p:cNvPicPr>
            <a:picLocks noChangeAspect="1"/>
          </p:cNvPicPr>
          <p:nvPr/>
        </p:nvPicPr>
        <p:blipFill>
          <a:blip r:embed="rId5"/>
          <a:stretch>
            <a:fillRect/>
          </a:stretch>
        </p:blipFill>
        <p:spPr>
          <a:xfrm>
            <a:off x="-14401" y="5718808"/>
            <a:ext cx="3987169" cy="1139192"/>
          </a:xfrm>
          <a:prstGeom prst="rect">
            <a:avLst/>
          </a:prstGeom>
        </p:spPr>
      </p:pic>
      <p:pic>
        <p:nvPicPr>
          <p:cNvPr id="14" name="图片 13">
            <a:extLst>
              <a:ext uri="{FF2B5EF4-FFF2-40B4-BE49-F238E27FC236}">
                <a16:creationId xmlns:a16="http://schemas.microsoft.com/office/drawing/2014/main" id="{353B7DC2-2F1A-4034-B231-98321C9886EB}"/>
              </a:ext>
            </a:extLst>
          </p:cNvPr>
          <p:cNvPicPr>
            <a:picLocks noChangeAspect="1"/>
          </p:cNvPicPr>
          <p:nvPr/>
        </p:nvPicPr>
        <p:blipFill>
          <a:blip r:embed="rId6"/>
          <a:stretch>
            <a:fillRect/>
          </a:stretch>
        </p:blipFill>
        <p:spPr>
          <a:xfrm>
            <a:off x="5591944" y="-5776"/>
            <a:ext cx="6596123" cy="3429110"/>
          </a:xfrm>
          <a:prstGeom prst="rect">
            <a:avLst/>
          </a:prstGeom>
        </p:spPr>
      </p:pic>
      <p:pic>
        <p:nvPicPr>
          <p:cNvPr id="18" name="图片 17">
            <a:extLst>
              <a:ext uri="{FF2B5EF4-FFF2-40B4-BE49-F238E27FC236}">
                <a16:creationId xmlns:a16="http://schemas.microsoft.com/office/drawing/2014/main" id="{46DAEBB6-634C-4EEE-8172-DA0FE33EB6AF}"/>
              </a:ext>
            </a:extLst>
          </p:cNvPr>
          <p:cNvPicPr>
            <a:picLocks noChangeAspect="1"/>
          </p:cNvPicPr>
          <p:nvPr/>
        </p:nvPicPr>
        <p:blipFill>
          <a:blip r:embed="rId7"/>
          <a:stretch>
            <a:fillRect/>
          </a:stretch>
        </p:blipFill>
        <p:spPr>
          <a:xfrm>
            <a:off x="5918210" y="3423334"/>
            <a:ext cx="6264696" cy="3413753"/>
          </a:xfrm>
          <a:prstGeom prst="rect">
            <a:avLst/>
          </a:prstGeom>
        </p:spPr>
      </p:pic>
    </p:spTree>
    <p:extLst>
      <p:ext uri="{BB962C8B-B14F-4D97-AF65-F5344CB8AC3E}">
        <p14:creationId xmlns:p14="http://schemas.microsoft.com/office/powerpoint/2010/main" val="2997084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zh-CN" altLang="en-US" dirty="0">
                <a:latin typeface="微软雅黑" panose="020B0503020204020204" pitchFamily="34" charset="-122"/>
                <a:ea typeface="微软雅黑" panose="020B0503020204020204" pitchFamily="34" charset="-122"/>
              </a:rPr>
              <a:t>自动对比仿真测试</a:t>
            </a:r>
          </a:p>
        </p:txBody>
      </p:sp>
      <p:sp>
        <p:nvSpPr>
          <p:cNvPr id="2" name="文本框 1">
            <a:extLst>
              <a:ext uri="{FF2B5EF4-FFF2-40B4-BE49-F238E27FC236}">
                <a16:creationId xmlns:a16="http://schemas.microsoft.com/office/drawing/2014/main" id="{D479B840-0B6B-4DB6-95ED-650DDD7E1196}"/>
              </a:ext>
            </a:extLst>
          </p:cNvPr>
          <p:cNvSpPr txBox="1"/>
          <p:nvPr/>
        </p:nvSpPr>
        <p:spPr>
          <a:xfrm>
            <a:off x="119336" y="779153"/>
            <a:ext cx="2520280" cy="369332"/>
          </a:xfrm>
          <a:prstGeom prst="rect">
            <a:avLst/>
          </a:prstGeom>
          <a:noFill/>
        </p:spPr>
        <p:txBody>
          <a:bodyPr wrap="square">
            <a:spAutoFit/>
          </a:bodyPr>
          <a:lstStyle/>
          <a:p>
            <a:pPr rtl="0"/>
            <a:r>
              <a:rPr lang="zh-CN" altLang="en-US" dirty="0"/>
              <a:t>实现效果</a:t>
            </a:r>
            <a:endParaRPr lang="en-US" altLang="zh-CN" dirty="0"/>
          </a:p>
        </p:txBody>
      </p:sp>
      <p:pic>
        <p:nvPicPr>
          <p:cNvPr id="5" name="图片 4">
            <a:extLst>
              <a:ext uri="{FF2B5EF4-FFF2-40B4-BE49-F238E27FC236}">
                <a16:creationId xmlns:a16="http://schemas.microsoft.com/office/drawing/2014/main" id="{CE3E30B1-FE67-4CD3-8DC8-5353BD327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418" y="16665"/>
            <a:ext cx="7473896" cy="3412335"/>
          </a:xfrm>
          <a:prstGeom prst="rect">
            <a:avLst/>
          </a:prstGeom>
        </p:spPr>
      </p:pic>
      <p:pic>
        <p:nvPicPr>
          <p:cNvPr id="7" name="图片 6">
            <a:extLst>
              <a:ext uri="{FF2B5EF4-FFF2-40B4-BE49-F238E27FC236}">
                <a16:creationId xmlns:a16="http://schemas.microsoft.com/office/drawing/2014/main" id="{E6FBBE31-79A2-4037-A2E6-9135837ED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9806" y="3429000"/>
            <a:ext cx="4992194" cy="1122212"/>
          </a:xfrm>
          <a:prstGeom prst="rect">
            <a:avLst/>
          </a:prstGeom>
        </p:spPr>
      </p:pic>
      <p:pic>
        <p:nvPicPr>
          <p:cNvPr id="9" name="图片 8">
            <a:extLst>
              <a:ext uri="{FF2B5EF4-FFF2-40B4-BE49-F238E27FC236}">
                <a16:creationId xmlns:a16="http://schemas.microsoft.com/office/drawing/2014/main" id="{D9166E2B-C9A7-4CCC-9B8B-D8CB271AAF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70070"/>
            <a:ext cx="7176120" cy="3371266"/>
          </a:xfrm>
          <a:prstGeom prst="rect">
            <a:avLst/>
          </a:prstGeom>
        </p:spPr>
      </p:pic>
      <p:pic>
        <p:nvPicPr>
          <p:cNvPr id="11" name="图片 10">
            <a:extLst>
              <a:ext uri="{FF2B5EF4-FFF2-40B4-BE49-F238E27FC236}">
                <a16:creationId xmlns:a16="http://schemas.microsoft.com/office/drawing/2014/main" id="{DAB31EDE-1E91-41B1-B7A2-D6EFE8A3A7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57" y="1742187"/>
            <a:ext cx="4670732" cy="1736308"/>
          </a:xfrm>
          <a:prstGeom prst="rect">
            <a:avLst/>
          </a:prstGeom>
        </p:spPr>
      </p:pic>
      <p:cxnSp>
        <p:nvCxnSpPr>
          <p:cNvPr id="15" name="直接箭头连接符 14">
            <a:extLst>
              <a:ext uri="{FF2B5EF4-FFF2-40B4-BE49-F238E27FC236}">
                <a16:creationId xmlns:a16="http://schemas.microsoft.com/office/drawing/2014/main" id="{2209F330-33F4-4B8B-AF85-AF79C00BB209}"/>
              </a:ext>
            </a:extLst>
          </p:cNvPr>
          <p:cNvCxnSpPr>
            <a:cxnSpLocks/>
          </p:cNvCxnSpPr>
          <p:nvPr/>
        </p:nvCxnSpPr>
        <p:spPr>
          <a:xfrm flipH="1">
            <a:off x="4871864" y="4551212"/>
            <a:ext cx="144016" cy="38995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2892336-ED11-4779-99F4-C9290F004BFF}"/>
              </a:ext>
            </a:extLst>
          </p:cNvPr>
          <p:cNvCxnSpPr>
            <a:cxnSpLocks/>
          </p:cNvCxnSpPr>
          <p:nvPr/>
        </p:nvCxnSpPr>
        <p:spPr>
          <a:xfrm flipH="1">
            <a:off x="5159896" y="5155703"/>
            <a:ext cx="144016" cy="38995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402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537320-E528-4CAD-A90B-EE3A54C80EAF}"/>
              </a:ext>
            </a:extLst>
          </p:cNvPr>
          <p:cNvSpPr>
            <a:spLocks noGrp="1"/>
          </p:cNvSpPr>
          <p:nvPr>
            <p:ph type="title"/>
          </p:nvPr>
        </p:nvSpPr>
        <p:spPr>
          <a:xfrm>
            <a:off x="0" y="33454"/>
            <a:ext cx="9144000" cy="1143000"/>
          </a:xfrm>
        </p:spPr>
        <p:txBody>
          <a:bodyPr/>
          <a:lstStyle/>
          <a:p>
            <a:r>
              <a:rPr lang="en-US" altLang="zh-CN" dirty="0"/>
              <a:t>CPU</a:t>
            </a:r>
            <a:r>
              <a:rPr lang="zh-CN" altLang="en-US" dirty="0"/>
              <a:t>演示</a:t>
            </a:r>
          </a:p>
        </p:txBody>
      </p:sp>
      <p:pic>
        <p:nvPicPr>
          <p:cNvPr id="7" name="内容占位符 6">
            <a:extLst>
              <a:ext uri="{FF2B5EF4-FFF2-40B4-BE49-F238E27FC236}">
                <a16:creationId xmlns:a16="http://schemas.microsoft.com/office/drawing/2014/main" id="{96759CD9-E646-4268-AB6D-A50699E088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7962" y="742197"/>
            <a:ext cx="7455204" cy="5575872"/>
          </a:xfrm>
        </p:spPr>
      </p:pic>
    </p:spTree>
    <p:extLst>
      <p:ext uri="{BB962C8B-B14F-4D97-AF65-F5344CB8AC3E}">
        <p14:creationId xmlns:p14="http://schemas.microsoft.com/office/powerpoint/2010/main" val="2137959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zh-CN" altLang="en-US" dirty="0">
                <a:latin typeface="微软雅黑" panose="020B0503020204020204" pitchFamily="34" charset="-122"/>
                <a:ea typeface="微软雅黑" panose="020B0503020204020204" pitchFamily="34" charset="-122"/>
              </a:rPr>
              <a:t>微处理器设计</a:t>
            </a:r>
          </a:p>
        </p:txBody>
      </p:sp>
    </p:spTree>
    <p:extLst>
      <p:ext uri="{BB962C8B-B14F-4D97-AF65-F5344CB8AC3E}">
        <p14:creationId xmlns:p14="http://schemas.microsoft.com/office/powerpoint/2010/main" val="3402664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537320-E528-4CAD-A90B-EE3A54C80EAF}"/>
              </a:ext>
            </a:extLst>
          </p:cNvPr>
          <p:cNvSpPr>
            <a:spLocks noGrp="1"/>
          </p:cNvSpPr>
          <p:nvPr>
            <p:ph type="title"/>
          </p:nvPr>
        </p:nvSpPr>
        <p:spPr>
          <a:xfrm>
            <a:off x="0" y="33454"/>
            <a:ext cx="9144000" cy="1143000"/>
          </a:xfrm>
        </p:spPr>
        <p:txBody>
          <a:bodyPr/>
          <a:lstStyle/>
          <a:p>
            <a:r>
              <a:rPr lang="en-US" altLang="zh-CN" dirty="0"/>
              <a:t>VGA</a:t>
            </a:r>
            <a:r>
              <a:rPr lang="zh-CN" altLang="en-US" dirty="0"/>
              <a:t>演示</a:t>
            </a:r>
          </a:p>
        </p:txBody>
      </p:sp>
      <p:pic>
        <p:nvPicPr>
          <p:cNvPr id="11" name="VID_20200925_004107">
            <a:hlinkClick r:id="" action="ppaction://media"/>
            <a:extLst>
              <a:ext uri="{FF2B5EF4-FFF2-40B4-BE49-F238E27FC236}">
                <a16:creationId xmlns:a16="http://schemas.microsoft.com/office/drawing/2014/main" id="{FBF0B111-6DA3-4A81-915A-52DD502BB3B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01875" y="1828800"/>
            <a:ext cx="7586663" cy="4267200"/>
          </a:xfrm>
        </p:spPr>
      </p:pic>
    </p:spTree>
    <p:extLst>
      <p:ext uri="{BB962C8B-B14F-4D97-AF65-F5344CB8AC3E}">
        <p14:creationId xmlns:p14="http://schemas.microsoft.com/office/powerpoint/2010/main" val="333726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6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537320-E528-4CAD-A90B-EE3A54C80EAF}"/>
              </a:ext>
            </a:extLst>
          </p:cNvPr>
          <p:cNvSpPr>
            <a:spLocks noGrp="1"/>
          </p:cNvSpPr>
          <p:nvPr>
            <p:ph type="title"/>
          </p:nvPr>
        </p:nvSpPr>
        <p:spPr>
          <a:xfrm>
            <a:off x="0" y="33454"/>
            <a:ext cx="9144000" cy="1143000"/>
          </a:xfrm>
        </p:spPr>
        <p:txBody>
          <a:bodyPr/>
          <a:lstStyle/>
          <a:p>
            <a:r>
              <a:rPr lang="en-US" altLang="zh-CN" dirty="0"/>
              <a:t>VGA</a:t>
            </a:r>
            <a:r>
              <a:rPr lang="zh-CN" altLang="en-US" dirty="0"/>
              <a:t>演示</a:t>
            </a:r>
          </a:p>
        </p:txBody>
      </p:sp>
      <p:pic>
        <p:nvPicPr>
          <p:cNvPr id="5" name="内容占位符 4">
            <a:extLst>
              <a:ext uri="{FF2B5EF4-FFF2-40B4-BE49-F238E27FC236}">
                <a16:creationId xmlns:a16="http://schemas.microsoft.com/office/drawing/2014/main" id="{154E4AC7-629B-4580-9252-1C6DE5E5A1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9320" y="567572"/>
            <a:ext cx="7630474" cy="5722856"/>
          </a:xfrm>
        </p:spPr>
      </p:pic>
    </p:spTree>
    <p:extLst>
      <p:ext uri="{BB962C8B-B14F-4D97-AF65-F5344CB8AC3E}">
        <p14:creationId xmlns:p14="http://schemas.microsoft.com/office/powerpoint/2010/main" val="376508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zh-CN" altLang="en-US" dirty="0"/>
              <a:t>团队协作</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4963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zh-CN" altLang="en-US" dirty="0">
                <a:latin typeface="微软雅黑" panose="020B0503020204020204" pitchFamily="34" charset="-122"/>
                <a:ea typeface="微软雅黑" panose="020B0503020204020204" pitchFamily="34" charset="-122"/>
              </a:rPr>
              <a:t>组内分工</a:t>
            </a:r>
          </a:p>
        </p:txBody>
      </p:sp>
      <p:sp>
        <p:nvSpPr>
          <p:cNvPr id="4" name="内容占位符 13">
            <a:extLst>
              <a:ext uri="{FF2B5EF4-FFF2-40B4-BE49-F238E27FC236}">
                <a16:creationId xmlns:a16="http://schemas.microsoft.com/office/drawing/2014/main" id="{C0C40094-F3A1-4347-AAC0-BDA3BD3715D3}"/>
              </a:ext>
            </a:extLst>
          </p:cNvPr>
          <p:cNvSpPr>
            <a:spLocks noGrp="1"/>
          </p:cNvSpPr>
          <p:nvPr>
            <p:ph idx="1"/>
          </p:nvPr>
        </p:nvSpPr>
        <p:spPr>
          <a:xfrm>
            <a:off x="2567608" y="1340768"/>
            <a:ext cx="6120680" cy="4896544"/>
          </a:xfrm>
        </p:spPr>
        <p:txBody>
          <a:bodyPr rtlCol="0">
            <a:normAutofit fontScale="92500" lnSpcReduction="10000"/>
          </a:bodyPr>
          <a:lstStyle/>
          <a:p>
            <a:pPr rtl="0"/>
            <a:r>
              <a:rPr lang="zh-CN" altLang="en-US" dirty="0"/>
              <a:t>张鉴浩</a:t>
            </a:r>
            <a:endParaRPr lang="en-US" altLang="zh-CN" dirty="0"/>
          </a:p>
          <a:p>
            <a:pPr lvl="1"/>
            <a:r>
              <a:rPr lang="en-US" altLang="zh-CN" dirty="0"/>
              <a:t>VGA</a:t>
            </a:r>
            <a:r>
              <a:rPr lang="zh-CN" altLang="en-US" dirty="0"/>
              <a:t>模块的编写和测试</a:t>
            </a:r>
            <a:endParaRPr lang="en-US" altLang="zh-CN" dirty="0"/>
          </a:p>
          <a:p>
            <a:pPr rtl="0"/>
            <a:r>
              <a:rPr lang="zh-CN" altLang="en-US" dirty="0"/>
              <a:t>张澈</a:t>
            </a:r>
            <a:endParaRPr lang="en-US" altLang="zh-CN" dirty="0"/>
          </a:p>
          <a:p>
            <a:pPr lvl="1"/>
            <a:r>
              <a:rPr lang="en-US" altLang="zh-CN" dirty="0"/>
              <a:t>S</a:t>
            </a:r>
            <a:r>
              <a:rPr lang="en-US" altLang="zh-CN" dirty="0">
                <a:latin typeface="微软雅黑" panose="020B0503020204020204" pitchFamily="34" charset="-122"/>
                <a:ea typeface="微软雅黑" panose="020B0503020204020204" pitchFamily="34" charset="-122"/>
              </a:rPr>
              <a:t>RAM</a:t>
            </a:r>
            <a:r>
              <a:rPr lang="zh-CN" altLang="en-US" dirty="0"/>
              <a:t>、</a:t>
            </a:r>
            <a:r>
              <a:rPr lang="zh-CN" altLang="en-US" dirty="0">
                <a:latin typeface="微软雅黑" panose="020B0503020204020204" pitchFamily="34" charset="-122"/>
                <a:ea typeface="微软雅黑" panose="020B0503020204020204" pitchFamily="34" charset="-122"/>
              </a:rPr>
              <a:t>总线、数码管和</a:t>
            </a:r>
            <a:r>
              <a:rPr lang="en-US" altLang="zh-CN" dirty="0">
                <a:latin typeface="微软雅黑" panose="020B0503020204020204" pitchFamily="34" charset="-122"/>
                <a:ea typeface="微软雅黑" panose="020B0503020204020204" pitchFamily="34" charset="-122"/>
              </a:rPr>
              <a:t>LED</a:t>
            </a:r>
            <a:r>
              <a:rPr lang="zh-CN" altLang="en-US" dirty="0">
                <a:latin typeface="微软雅黑" panose="020B0503020204020204" pitchFamily="34" charset="-122"/>
                <a:ea typeface="微软雅黑" panose="020B0503020204020204" pitchFamily="34" charset="-122"/>
              </a:rPr>
              <a:t>灯模块的编写和测试</a:t>
            </a:r>
            <a:endParaRPr lang="en-US" altLang="zh-CN" dirty="0">
              <a:latin typeface="微软雅黑" panose="020B0503020204020204" pitchFamily="34" charset="-122"/>
              <a:ea typeface="微软雅黑" panose="020B0503020204020204" pitchFamily="34" charset="-122"/>
            </a:endParaRPr>
          </a:p>
          <a:p>
            <a:pPr lvl="1"/>
            <a:r>
              <a:rPr lang="en-US" altLang="zh-CN" dirty="0"/>
              <a:t>CPU</a:t>
            </a:r>
            <a:r>
              <a:rPr lang="zh-CN" altLang="en-US" dirty="0"/>
              <a:t>、</a:t>
            </a:r>
            <a:r>
              <a:rPr lang="en-US" altLang="zh-CN" dirty="0"/>
              <a:t>SRAM</a:t>
            </a:r>
            <a:r>
              <a:rPr lang="zh-CN" altLang="en-US" dirty="0"/>
              <a:t>、</a:t>
            </a:r>
            <a:r>
              <a:rPr lang="en-US" altLang="zh-CN" dirty="0"/>
              <a:t>VGA</a:t>
            </a:r>
            <a:r>
              <a:rPr lang="zh-CN" altLang="en-US" dirty="0"/>
              <a:t>模块的整合和测试</a:t>
            </a:r>
            <a:endParaRPr lang="en-US" altLang="zh-CN" dirty="0"/>
          </a:p>
          <a:p>
            <a:r>
              <a:rPr lang="zh-CN" altLang="en-US" dirty="0"/>
              <a:t>李可</a:t>
            </a:r>
            <a:endParaRPr lang="en-US" altLang="zh-CN" dirty="0"/>
          </a:p>
          <a:p>
            <a:pPr lvl="1"/>
            <a:r>
              <a:rPr lang="zh-CN" altLang="en-US" dirty="0"/>
              <a:t>部分指令的实现、指令功能的测试和自动对比的实现</a:t>
            </a:r>
            <a:endParaRPr lang="en-US" altLang="zh-CN" dirty="0">
              <a:latin typeface="微软雅黑" panose="020B0503020204020204" pitchFamily="34" charset="-122"/>
              <a:ea typeface="微软雅黑" panose="020B0503020204020204" pitchFamily="34" charset="-122"/>
            </a:endParaRPr>
          </a:p>
          <a:p>
            <a:pPr lvl="1"/>
            <a:r>
              <a:rPr lang="en-US" altLang="zh-CN" dirty="0"/>
              <a:t>CPU</a:t>
            </a:r>
            <a:r>
              <a:rPr lang="zh-CN" altLang="en-US" dirty="0"/>
              <a:t>和</a:t>
            </a:r>
            <a:r>
              <a:rPr lang="en-US" altLang="zh-CN" dirty="0"/>
              <a:t>SRAM</a:t>
            </a:r>
            <a:r>
              <a:rPr lang="zh-CN" altLang="en-US" dirty="0"/>
              <a:t>模块的整合和测试</a:t>
            </a:r>
            <a:endParaRPr lang="en-US" altLang="zh-CN" dirty="0"/>
          </a:p>
          <a:p>
            <a:r>
              <a:rPr lang="zh-CN" altLang="en-US" dirty="0"/>
              <a:t>吴正良</a:t>
            </a:r>
            <a:endParaRPr lang="en-US" altLang="zh-CN" dirty="0"/>
          </a:p>
          <a:p>
            <a:pPr lvl="1"/>
            <a:r>
              <a:rPr lang="zh-CN" altLang="en-US" dirty="0"/>
              <a:t>流水线</a:t>
            </a:r>
            <a:r>
              <a:rPr lang="en-US" altLang="zh-CN" dirty="0"/>
              <a:t>CPU</a:t>
            </a:r>
            <a:r>
              <a:rPr lang="zh-CN" altLang="en-US" dirty="0"/>
              <a:t>的整体框架的构建和主要指令及功能的实现</a:t>
            </a:r>
            <a:endParaRPr lang="en-US" altLang="zh-CN" dirty="0">
              <a:latin typeface="微软雅黑" panose="020B0503020204020204" pitchFamily="34" charset="-122"/>
              <a:ea typeface="微软雅黑" panose="020B0503020204020204" pitchFamily="34" charset="-122"/>
            </a:endParaRPr>
          </a:p>
          <a:p>
            <a:pPr lvl="1"/>
            <a:r>
              <a:rPr lang="en-US" altLang="zh-CN" dirty="0"/>
              <a:t>CPU</a:t>
            </a:r>
            <a:r>
              <a:rPr lang="zh-CN" altLang="en-US" dirty="0"/>
              <a:t>和</a:t>
            </a:r>
            <a:r>
              <a:rPr lang="en-US" altLang="zh-CN" dirty="0"/>
              <a:t>VGA</a:t>
            </a:r>
            <a:r>
              <a:rPr lang="zh-CN" altLang="en-US" dirty="0"/>
              <a:t>模块的整合和测试</a:t>
            </a:r>
            <a:endParaRPr lang="en-US" altLang="zh-CN" dirty="0"/>
          </a:p>
          <a:p>
            <a:pPr marL="365760" lvl="1" indent="0">
              <a:buNone/>
            </a:pPr>
            <a:endParaRPr lang="en-US" altLang="zh-CN" dirty="0"/>
          </a:p>
          <a:p>
            <a:pPr marL="365760" lvl="1" indent="0">
              <a:buNone/>
            </a:pPr>
            <a:r>
              <a:rPr lang="en-US" altLang="zh-CN" dirty="0"/>
              <a:t>……</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9642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537320-E528-4CAD-A90B-EE3A54C80EAF}"/>
              </a:ext>
            </a:extLst>
          </p:cNvPr>
          <p:cNvSpPr>
            <a:spLocks noGrp="1"/>
          </p:cNvSpPr>
          <p:nvPr>
            <p:ph type="title"/>
          </p:nvPr>
        </p:nvSpPr>
        <p:spPr>
          <a:xfrm>
            <a:off x="0" y="33454"/>
            <a:ext cx="9144000" cy="1143000"/>
          </a:xfrm>
        </p:spPr>
        <p:txBody>
          <a:bodyPr/>
          <a:lstStyle/>
          <a:p>
            <a:r>
              <a:rPr lang="zh-CN" altLang="en-US" dirty="0"/>
              <a:t>团队贡献</a:t>
            </a:r>
          </a:p>
        </p:txBody>
      </p:sp>
      <p:sp>
        <p:nvSpPr>
          <p:cNvPr id="5" name="内容占位符 4">
            <a:extLst>
              <a:ext uri="{FF2B5EF4-FFF2-40B4-BE49-F238E27FC236}">
                <a16:creationId xmlns:a16="http://schemas.microsoft.com/office/drawing/2014/main" id="{C3D1069B-0D66-4463-8AB8-040E2C8A2282}"/>
              </a:ext>
            </a:extLst>
          </p:cNvPr>
          <p:cNvSpPr>
            <a:spLocks noGrp="1"/>
          </p:cNvSpPr>
          <p:nvPr>
            <p:ph idx="1"/>
          </p:nvPr>
        </p:nvSpPr>
        <p:spPr>
          <a:xfrm>
            <a:off x="0" y="1484784"/>
            <a:ext cx="9144000" cy="4267200"/>
          </a:xfrm>
        </p:spPr>
        <p:txBody>
          <a:bodyPr/>
          <a:lstStyle/>
          <a:p>
            <a:r>
              <a:rPr lang="zh-CN" altLang="en-US" dirty="0"/>
              <a:t>分享</a:t>
            </a:r>
            <a:r>
              <a:rPr lang="en-US" altLang="zh-CN" dirty="0"/>
              <a:t>Vivado2019.2 Web</a:t>
            </a:r>
            <a:r>
              <a:rPr lang="zh-CN" altLang="en-US" dirty="0"/>
              <a:t>下载器链接和下载经验</a:t>
            </a:r>
            <a:endParaRPr lang="en-US" altLang="zh-CN" dirty="0"/>
          </a:p>
          <a:p>
            <a:r>
              <a:rPr lang="zh-CN" altLang="en-US" dirty="0"/>
              <a:t>在讨论区发布分享经验</a:t>
            </a:r>
            <a:endParaRPr lang="en-US" altLang="zh-CN" dirty="0"/>
          </a:p>
          <a:p>
            <a:r>
              <a:rPr lang="zh-CN" altLang="en-US" dirty="0"/>
              <a:t>帮助其他队伍解决问题</a:t>
            </a:r>
          </a:p>
        </p:txBody>
      </p:sp>
      <p:pic>
        <p:nvPicPr>
          <p:cNvPr id="6" name="图片 5">
            <a:extLst>
              <a:ext uri="{FF2B5EF4-FFF2-40B4-BE49-F238E27FC236}">
                <a16:creationId xmlns:a16="http://schemas.microsoft.com/office/drawing/2014/main" id="{059E4ACD-01D9-490D-86E9-A1ED31DD8243}"/>
              </a:ext>
            </a:extLst>
          </p:cNvPr>
          <p:cNvPicPr>
            <a:picLocks noChangeAspect="1"/>
          </p:cNvPicPr>
          <p:nvPr/>
        </p:nvPicPr>
        <p:blipFill>
          <a:blip r:embed="rId3"/>
          <a:stretch>
            <a:fillRect/>
          </a:stretch>
        </p:blipFill>
        <p:spPr>
          <a:xfrm>
            <a:off x="3891621" y="2016608"/>
            <a:ext cx="8073814" cy="471704"/>
          </a:xfrm>
          <a:prstGeom prst="rect">
            <a:avLst/>
          </a:prstGeom>
        </p:spPr>
      </p:pic>
      <p:pic>
        <p:nvPicPr>
          <p:cNvPr id="7" name="图片 6">
            <a:extLst>
              <a:ext uri="{FF2B5EF4-FFF2-40B4-BE49-F238E27FC236}">
                <a16:creationId xmlns:a16="http://schemas.microsoft.com/office/drawing/2014/main" id="{3DB60D28-EB41-4E7E-BEAC-770C323F5872}"/>
              </a:ext>
            </a:extLst>
          </p:cNvPr>
          <p:cNvPicPr>
            <a:picLocks noChangeAspect="1"/>
          </p:cNvPicPr>
          <p:nvPr/>
        </p:nvPicPr>
        <p:blipFill>
          <a:blip r:embed="rId4"/>
          <a:stretch>
            <a:fillRect/>
          </a:stretch>
        </p:blipFill>
        <p:spPr>
          <a:xfrm>
            <a:off x="3891615" y="2454868"/>
            <a:ext cx="8073820" cy="456689"/>
          </a:xfrm>
          <a:prstGeom prst="rect">
            <a:avLst/>
          </a:prstGeom>
        </p:spPr>
      </p:pic>
      <p:pic>
        <p:nvPicPr>
          <p:cNvPr id="8" name="图片 7">
            <a:extLst>
              <a:ext uri="{FF2B5EF4-FFF2-40B4-BE49-F238E27FC236}">
                <a16:creationId xmlns:a16="http://schemas.microsoft.com/office/drawing/2014/main" id="{030C20D6-BC97-43C7-BB60-72105109FEEA}"/>
              </a:ext>
            </a:extLst>
          </p:cNvPr>
          <p:cNvPicPr>
            <a:picLocks noChangeAspect="1"/>
          </p:cNvPicPr>
          <p:nvPr/>
        </p:nvPicPr>
        <p:blipFill rotWithShape="1">
          <a:blip r:embed="rId5"/>
          <a:srcRect l="5391" b="3529"/>
          <a:stretch/>
        </p:blipFill>
        <p:spPr>
          <a:xfrm>
            <a:off x="5228819" y="3219887"/>
            <a:ext cx="6719579" cy="2690725"/>
          </a:xfrm>
          <a:prstGeom prst="rect">
            <a:avLst/>
          </a:prstGeom>
        </p:spPr>
      </p:pic>
      <p:pic>
        <p:nvPicPr>
          <p:cNvPr id="9" name="图片 8">
            <a:extLst>
              <a:ext uri="{FF2B5EF4-FFF2-40B4-BE49-F238E27FC236}">
                <a16:creationId xmlns:a16="http://schemas.microsoft.com/office/drawing/2014/main" id="{13C26AB2-6C40-4BD8-8912-409560EDE3FA}"/>
              </a:ext>
            </a:extLst>
          </p:cNvPr>
          <p:cNvPicPr>
            <a:picLocks noChangeAspect="1"/>
          </p:cNvPicPr>
          <p:nvPr/>
        </p:nvPicPr>
        <p:blipFill>
          <a:blip r:embed="rId6"/>
          <a:stretch>
            <a:fillRect/>
          </a:stretch>
        </p:blipFill>
        <p:spPr>
          <a:xfrm>
            <a:off x="5951984" y="254319"/>
            <a:ext cx="5616427" cy="1104996"/>
          </a:xfrm>
          <a:prstGeom prst="rect">
            <a:avLst/>
          </a:prstGeom>
        </p:spPr>
      </p:pic>
      <p:pic>
        <p:nvPicPr>
          <p:cNvPr id="10" name="图片 9">
            <a:extLst>
              <a:ext uri="{FF2B5EF4-FFF2-40B4-BE49-F238E27FC236}">
                <a16:creationId xmlns:a16="http://schemas.microsoft.com/office/drawing/2014/main" id="{D6FAB681-BC9C-464C-9CC2-9247C75BFC70}"/>
              </a:ext>
            </a:extLst>
          </p:cNvPr>
          <p:cNvPicPr>
            <a:picLocks noChangeAspect="1"/>
          </p:cNvPicPr>
          <p:nvPr/>
        </p:nvPicPr>
        <p:blipFill>
          <a:blip r:embed="rId7"/>
          <a:stretch>
            <a:fillRect/>
          </a:stretch>
        </p:blipFill>
        <p:spPr>
          <a:xfrm>
            <a:off x="907382" y="3219887"/>
            <a:ext cx="3414056" cy="3520745"/>
          </a:xfrm>
          <a:prstGeom prst="rect">
            <a:avLst/>
          </a:prstGeom>
        </p:spPr>
      </p:pic>
    </p:spTree>
    <p:extLst>
      <p:ext uri="{BB962C8B-B14F-4D97-AF65-F5344CB8AC3E}">
        <p14:creationId xmlns:p14="http://schemas.microsoft.com/office/powerpoint/2010/main" val="3420853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zh-CN" altLang="en-US" dirty="0">
                <a:latin typeface="微软雅黑" panose="020B0503020204020204" pitchFamily="34" charset="-122"/>
                <a:ea typeface="微软雅黑" panose="020B0503020204020204" pitchFamily="34" charset="-122"/>
              </a:rPr>
              <a:t>谢谢观看</a:t>
            </a:r>
          </a:p>
        </p:txBody>
      </p:sp>
    </p:spTree>
    <p:extLst>
      <p:ext uri="{BB962C8B-B14F-4D97-AF65-F5344CB8AC3E}">
        <p14:creationId xmlns:p14="http://schemas.microsoft.com/office/powerpoint/2010/main" val="4126810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en-US" altLang="zh-CN" dirty="0"/>
              <a:t>CPU</a:t>
            </a:r>
            <a:r>
              <a:rPr lang="zh-CN" altLang="en-US" dirty="0"/>
              <a:t>数据通路图</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3EDD6CBF-5AFC-42D8-B49A-3E2AE755842E}"/>
              </a:ext>
            </a:extLst>
          </p:cNvPr>
          <p:cNvSpPr txBox="1"/>
          <p:nvPr/>
        </p:nvSpPr>
        <p:spPr>
          <a:xfrm>
            <a:off x="329902" y="1340768"/>
            <a:ext cx="2597746"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mn-cs"/>
              </a:rPr>
              <a:t>绿线：流水线暂停相关通路</a:t>
            </a:r>
            <a:endParaRPr kumimoji="0" lang="en-US" altLang="zh-CN" sz="2400" b="0" i="0" u="none" strike="noStrike" kern="120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n-cs"/>
              </a:rPr>
              <a:t>蓝线：数据相关的前递通路</a:t>
            </a:r>
            <a:endParaRPr kumimoji="0" lang="en-US" altLang="zh-CN" sz="2400" b="0"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红线：分支预测及</a:t>
            </a:r>
            <a:r>
              <a:rPr kumimoji="0" lang="en-US" altLang="zh-CN"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flush</a:t>
            </a:r>
            <a:r>
              <a:rPr kumimoji="0" lang="zh-CN" altLang="en-US"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通路</a:t>
            </a:r>
          </a:p>
        </p:txBody>
      </p:sp>
      <p:pic>
        <p:nvPicPr>
          <p:cNvPr id="9" name="内容占位符 8">
            <a:extLst>
              <a:ext uri="{FF2B5EF4-FFF2-40B4-BE49-F238E27FC236}">
                <a16:creationId xmlns:a16="http://schemas.microsoft.com/office/drawing/2014/main" id="{1AE34D2E-FC03-4ED3-8E8F-60D270AC92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7648" y="1340768"/>
            <a:ext cx="9124950" cy="3905250"/>
          </a:xfrm>
        </p:spPr>
      </p:pic>
    </p:spTree>
    <p:extLst>
      <p:ext uri="{BB962C8B-B14F-4D97-AF65-F5344CB8AC3E}">
        <p14:creationId xmlns:p14="http://schemas.microsoft.com/office/powerpoint/2010/main" val="2860797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zh-CN" altLang="en-US" dirty="0">
                <a:latin typeface="微软雅黑" panose="020B0503020204020204" pitchFamily="34" charset="-122"/>
                <a:ea typeface="微软雅黑" panose="020B0503020204020204" pitchFamily="34" charset="-122"/>
              </a:rPr>
              <a:t>关键控制信号及其含义</a:t>
            </a:r>
          </a:p>
        </p:txBody>
      </p:sp>
      <p:graphicFrame>
        <p:nvGraphicFramePr>
          <p:cNvPr id="2" name="表格 2">
            <a:extLst>
              <a:ext uri="{FF2B5EF4-FFF2-40B4-BE49-F238E27FC236}">
                <a16:creationId xmlns:a16="http://schemas.microsoft.com/office/drawing/2014/main" id="{4A6766F4-9677-4536-9C01-B3108367B49A}"/>
              </a:ext>
            </a:extLst>
          </p:cNvPr>
          <p:cNvGraphicFramePr>
            <a:graphicFrameLocks noGrp="1"/>
          </p:cNvGraphicFramePr>
          <p:nvPr>
            <p:ph idx="1"/>
          </p:nvPr>
        </p:nvGraphicFramePr>
        <p:xfrm>
          <a:off x="1524000" y="1018540"/>
          <a:ext cx="9144000" cy="5461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4133883734"/>
                    </a:ext>
                  </a:extLst>
                </a:gridCol>
                <a:gridCol w="4572000">
                  <a:extLst>
                    <a:ext uri="{9D8B030D-6E8A-4147-A177-3AD203B41FA5}">
                      <a16:colId xmlns:a16="http://schemas.microsoft.com/office/drawing/2014/main" val="535345633"/>
                    </a:ext>
                  </a:extLst>
                </a:gridCol>
              </a:tblGrid>
              <a:tr h="370840">
                <a:tc>
                  <a:txBody>
                    <a:bodyPr/>
                    <a:lstStyle/>
                    <a:p>
                      <a:pPr algn="ctr"/>
                      <a:r>
                        <a:rPr lang="zh-CN" altLang="en-US" dirty="0"/>
                        <a:t>名称</a:t>
                      </a:r>
                    </a:p>
                  </a:txBody>
                  <a:tcPr/>
                </a:tc>
                <a:tc>
                  <a:txBody>
                    <a:bodyPr/>
                    <a:lstStyle/>
                    <a:p>
                      <a:pPr algn="ctr"/>
                      <a:r>
                        <a:rPr lang="zh-CN" altLang="en-US" dirty="0"/>
                        <a:t>含义</a:t>
                      </a:r>
                    </a:p>
                  </a:txBody>
                  <a:tcPr/>
                </a:tc>
                <a:extLst>
                  <a:ext uri="{0D108BD9-81ED-4DB2-BD59-A6C34878D82A}">
                    <a16:rowId xmlns:a16="http://schemas.microsoft.com/office/drawing/2014/main" val="31540154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reg1/2_read_o</a:t>
                      </a:r>
                    </a:p>
                  </a:txBody>
                  <a:tcPr/>
                </a:tc>
                <a:tc>
                  <a:txBody>
                    <a:bodyPr/>
                    <a:lstStyle/>
                    <a:p>
                      <a:pPr algn="ctr"/>
                      <a:r>
                        <a:rPr lang="zh-CN" altLang="en-US" dirty="0"/>
                        <a:t>寄存器读使能</a:t>
                      </a:r>
                    </a:p>
                  </a:txBody>
                  <a:tcPr/>
                </a:tc>
                <a:extLst>
                  <a:ext uri="{0D108BD9-81ED-4DB2-BD59-A6C34878D82A}">
                    <a16:rowId xmlns:a16="http://schemas.microsoft.com/office/drawing/2014/main" val="1329505500"/>
                  </a:ext>
                </a:extLst>
              </a:tr>
              <a:tr h="370840">
                <a:tc>
                  <a:txBody>
                    <a:bodyPr/>
                    <a:lstStyle/>
                    <a:p>
                      <a:pPr algn="ctr"/>
                      <a:r>
                        <a:rPr lang="en-US" altLang="zh-CN" dirty="0"/>
                        <a:t>reg1/2_addr_o</a:t>
                      </a:r>
                      <a:endParaRPr lang="zh-CN" altLang="en-US" dirty="0"/>
                    </a:p>
                  </a:txBody>
                  <a:tcPr/>
                </a:tc>
                <a:tc>
                  <a:txBody>
                    <a:bodyPr/>
                    <a:lstStyle/>
                    <a:p>
                      <a:pPr algn="ctr"/>
                      <a:r>
                        <a:rPr lang="zh-CN" altLang="en-US" dirty="0"/>
                        <a:t>寄存器地址</a:t>
                      </a:r>
                    </a:p>
                  </a:txBody>
                  <a:tcPr/>
                </a:tc>
                <a:extLst>
                  <a:ext uri="{0D108BD9-81ED-4DB2-BD59-A6C34878D82A}">
                    <a16:rowId xmlns:a16="http://schemas.microsoft.com/office/drawing/2014/main" val="402624331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reg1/2_data_o</a:t>
                      </a:r>
                    </a:p>
                  </a:txBody>
                  <a:tcPr/>
                </a:tc>
                <a:tc>
                  <a:txBody>
                    <a:bodyPr/>
                    <a:lstStyle/>
                    <a:p>
                      <a:pPr algn="ctr"/>
                      <a:r>
                        <a:rPr lang="zh-CN" altLang="en-US" dirty="0"/>
                        <a:t>寄存器数据</a:t>
                      </a:r>
                    </a:p>
                  </a:txBody>
                  <a:tcPr/>
                </a:tc>
                <a:extLst>
                  <a:ext uri="{0D108BD9-81ED-4DB2-BD59-A6C34878D82A}">
                    <a16:rowId xmlns:a16="http://schemas.microsoft.com/office/drawing/2014/main" val="13099401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aluop</a:t>
                      </a:r>
                      <a:endParaRPr lang="en-US" altLang="zh-CN" sz="1800" b="0" kern="1200" dirty="0">
                        <a:solidFill>
                          <a:schemeClr val="dk1"/>
                        </a:solidFill>
                        <a:effectLst/>
                        <a:latin typeface="+mn-lt"/>
                        <a:ea typeface="+mn-ea"/>
                        <a:cs typeface="+mn-cs"/>
                      </a:endParaRPr>
                    </a:p>
                  </a:txBody>
                  <a:tcPr/>
                </a:tc>
                <a:tc>
                  <a:txBody>
                    <a:bodyPr/>
                    <a:lstStyle/>
                    <a:p>
                      <a:pPr algn="ctr"/>
                      <a:r>
                        <a:rPr lang="en-US" altLang="zh-CN" dirty="0"/>
                        <a:t>Alu</a:t>
                      </a:r>
                      <a:r>
                        <a:rPr lang="zh-CN" altLang="en-US" dirty="0"/>
                        <a:t>运算选择</a:t>
                      </a:r>
                    </a:p>
                  </a:txBody>
                  <a:tcPr/>
                </a:tc>
                <a:extLst>
                  <a:ext uri="{0D108BD9-81ED-4DB2-BD59-A6C34878D82A}">
                    <a16:rowId xmlns:a16="http://schemas.microsoft.com/office/drawing/2014/main" val="36258045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alusel</a:t>
                      </a:r>
                      <a:endParaRPr lang="en-US" altLang="zh-CN" sz="1800" b="0" kern="1200" dirty="0">
                        <a:solidFill>
                          <a:schemeClr val="dk1"/>
                        </a:solidFill>
                        <a:effectLst/>
                        <a:latin typeface="+mn-lt"/>
                        <a:ea typeface="+mn-ea"/>
                        <a:cs typeface="+mn-cs"/>
                      </a:endParaRPr>
                    </a:p>
                  </a:txBody>
                  <a:tcPr/>
                </a:tc>
                <a:tc>
                  <a:txBody>
                    <a:bodyPr/>
                    <a:lstStyle/>
                    <a:p>
                      <a:pPr algn="ctr"/>
                      <a:r>
                        <a:rPr lang="en-US" altLang="zh-CN" dirty="0"/>
                        <a:t>Alu</a:t>
                      </a:r>
                      <a:r>
                        <a:rPr lang="zh-CN" altLang="en-US" dirty="0"/>
                        <a:t>输出选择</a:t>
                      </a:r>
                    </a:p>
                  </a:txBody>
                  <a:tcPr/>
                </a:tc>
                <a:extLst>
                  <a:ext uri="{0D108BD9-81ED-4DB2-BD59-A6C34878D82A}">
                    <a16:rowId xmlns:a16="http://schemas.microsoft.com/office/drawing/2014/main" val="6342493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wreg_addr</a:t>
                      </a:r>
                      <a:endParaRPr lang="en-US" altLang="zh-CN" sz="1800" b="0" kern="1200" dirty="0">
                        <a:solidFill>
                          <a:schemeClr val="dk1"/>
                        </a:solidFill>
                        <a:effectLst/>
                        <a:latin typeface="+mn-lt"/>
                        <a:ea typeface="+mn-ea"/>
                        <a:cs typeface="+mn-cs"/>
                      </a:endParaRPr>
                    </a:p>
                  </a:txBody>
                  <a:tcPr/>
                </a:tc>
                <a:tc>
                  <a:txBody>
                    <a:bodyPr/>
                    <a:lstStyle/>
                    <a:p>
                      <a:pPr algn="ctr"/>
                      <a:r>
                        <a:rPr lang="zh-CN" altLang="en-US" dirty="0"/>
                        <a:t>写地址</a:t>
                      </a:r>
                    </a:p>
                  </a:txBody>
                  <a:tcPr/>
                </a:tc>
                <a:extLst>
                  <a:ext uri="{0D108BD9-81ED-4DB2-BD59-A6C34878D82A}">
                    <a16:rowId xmlns:a16="http://schemas.microsoft.com/office/drawing/2014/main" val="4282023180"/>
                  </a:ext>
                </a:extLst>
              </a:tr>
              <a:tr h="370840">
                <a:tc>
                  <a:txBody>
                    <a:bodyPr/>
                    <a:lstStyle/>
                    <a:p>
                      <a:pPr algn="ctr"/>
                      <a:r>
                        <a:rPr lang="en-US" altLang="zh-CN" dirty="0" err="1"/>
                        <a:t>wreg_enable</a:t>
                      </a:r>
                      <a:endParaRPr lang="zh-CN" altLang="en-US" dirty="0"/>
                    </a:p>
                  </a:txBody>
                  <a:tcPr/>
                </a:tc>
                <a:tc>
                  <a:txBody>
                    <a:bodyPr/>
                    <a:lstStyle/>
                    <a:p>
                      <a:pPr algn="ctr"/>
                      <a:r>
                        <a:rPr lang="zh-CN" altLang="en-US" dirty="0"/>
                        <a:t>允许写</a:t>
                      </a:r>
                    </a:p>
                  </a:txBody>
                  <a:tcPr/>
                </a:tc>
                <a:extLst>
                  <a:ext uri="{0D108BD9-81ED-4DB2-BD59-A6C34878D82A}">
                    <a16:rowId xmlns:a16="http://schemas.microsoft.com/office/drawing/2014/main" val="24931960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npc_op</a:t>
                      </a:r>
                      <a:endParaRPr lang="en-US" altLang="zh-CN" sz="1800" b="0" kern="1200" dirty="0">
                        <a:solidFill>
                          <a:schemeClr val="dk1"/>
                        </a:solidFill>
                        <a:effectLst/>
                        <a:latin typeface="+mn-lt"/>
                        <a:ea typeface="+mn-ea"/>
                        <a:cs typeface="+mn-cs"/>
                      </a:endParaRPr>
                    </a:p>
                  </a:txBody>
                  <a:tcPr/>
                </a:tc>
                <a:tc>
                  <a:txBody>
                    <a:bodyPr/>
                    <a:lstStyle/>
                    <a:p>
                      <a:pPr algn="ctr"/>
                      <a:r>
                        <a:rPr lang="zh-CN" altLang="en-US" dirty="0"/>
                        <a:t>下一条指令的方式（顺序，偏移，绝对，指定）</a:t>
                      </a:r>
                    </a:p>
                  </a:txBody>
                  <a:tcPr/>
                </a:tc>
                <a:extLst>
                  <a:ext uri="{0D108BD9-81ED-4DB2-BD59-A6C34878D82A}">
                    <a16:rowId xmlns:a16="http://schemas.microsoft.com/office/drawing/2014/main" val="3576945302"/>
                  </a:ext>
                </a:extLst>
              </a:tr>
              <a:tr h="370840">
                <a:tc>
                  <a:txBody>
                    <a:bodyPr/>
                    <a:lstStyle/>
                    <a:p>
                      <a:pPr algn="ctr"/>
                      <a:r>
                        <a:rPr lang="en-US" altLang="zh-CN" dirty="0" err="1"/>
                        <a:t>stall_req</a:t>
                      </a:r>
                      <a:endParaRPr lang="zh-CN" altLang="en-US" dirty="0"/>
                    </a:p>
                  </a:txBody>
                  <a:tcPr/>
                </a:tc>
                <a:tc>
                  <a:txBody>
                    <a:bodyPr/>
                    <a:lstStyle/>
                    <a:p>
                      <a:pPr algn="ctr"/>
                      <a:r>
                        <a:rPr lang="zh-CN" altLang="en-US" dirty="0"/>
                        <a:t>请求流水线暂停</a:t>
                      </a:r>
                    </a:p>
                  </a:txBody>
                  <a:tcPr/>
                </a:tc>
                <a:extLst>
                  <a:ext uri="{0D108BD9-81ED-4DB2-BD59-A6C34878D82A}">
                    <a16:rowId xmlns:a16="http://schemas.microsoft.com/office/drawing/2014/main" val="1395524300"/>
                  </a:ext>
                </a:extLst>
              </a:tr>
              <a:tr h="370840">
                <a:tc>
                  <a:txBody>
                    <a:bodyPr/>
                    <a:lstStyle/>
                    <a:p>
                      <a:pPr algn="ctr"/>
                      <a:r>
                        <a:rPr lang="en-US" altLang="zh-CN" dirty="0"/>
                        <a:t>stall</a:t>
                      </a:r>
                      <a:endParaRPr lang="zh-CN" altLang="en-US" dirty="0"/>
                    </a:p>
                  </a:txBody>
                  <a:tcPr/>
                </a:tc>
                <a:tc>
                  <a:txBody>
                    <a:bodyPr/>
                    <a:lstStyle/>
                    <a:p>
                      <a:pPr algn="ctr"/>
                      <a:r>
                        <a:rPr lang="zh-CN" altLang="en-US" dirty="0"/>
                        <a:t>流水线暂停</a:t>
                      </a:r>
                    </a:p>
                  </a:txBody>
                  <a:tcPr/>
                </a:tc>
                <a:extLst>
                  <a:ext uri="{0D108BD9-81ED-4DB2-BD59-A6C34878D82A}">
                    <a16:rowId xmlns:a16="http://schemas.microsoft.com/office/drawing/2014/main" val="1671354718"/>
                  </a:ext>
                </a:extLst>
              </a:tr>
              <a:tr h="370840">
                <a:tc>
                  <a:txBody>
                    <a:bodyPr/>
                    <a:lstStyle/>
                    <a:p>
                      <a:pPr algn="ctr"/>
                      <a:r>
                        <a:rPr lang="en-US" altLang="zh-CN" dirty="0"/>
                        <a:t>flush</a:t>
                      </a:r>
                      <a:endParaRPr lang="zh-CN" altLang="en-US" dirty="0"/>
                    </a:p>
                  </a:txBody>
                  <a:tcPr/>
                </a:tc>
                <a:tc>
                  <a:txBody>
                    <a:bodyPr/>
                    <a:lstStyle/>
                    <a:p>
                      <a:pPr algn="ctr"/>
                      <a:r>
                        <a:rPr lang="zh-CN" altLang="en-US" dirty="0"/>
                        <a:t>流水线</a:t>
                      </a:r>
                      <a:r>
                        <a:rPr lang="en-US" altLang="zh-CN" dirty="0"/>
                        <a:t>flush</a:t>
                      </a:r>
                      <a:r>
                        <a:rPr lang="zh-CN" altLang="en-US" dirty="0"/>
                        <a:t>（分支预测失败后）</a:t>
                      </a:r>
                    </a:p>
                  </a:txBody>
                  <a:tcPr/>
                </a:tc>
                <a:extLst>
                  <a:ext uri="{0D108BD9-81ED-4DB2-BD59-A6C34878D82A}">
                    <a16:rowId xmlns:a16="http://schemas.microsoft.com/office/drawing/2014/main" val="3476491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special_pc</a:t>
                      </a:r>
                      <a:endParaRPr lang="en-US" altLang="zh-CN" sz="1800" b="0" kern="1200" dirty="0">
                        <a:solidFill>
                          <a:schemeClr val="dk1"/>
                        </a:solidFill>
                        <a:effectLst/>
                        <a:latin typeface="+mn-lt"/>
                        <a:ea typeface="+mn-ea"/>
                        <a:cs typeface="+mn-cs"/>
                      </a:endParaRPr>
                    </a:p>
                  </a:txBody>
                  <a:tcPr/>
                </a:tc>
                <a:tc>
                  <a:txBody>
                    <a:bodyPr/>
                    <a:lstStyle/>
                    <a:p>
                      <a:pPr algn="ctr"/>
                      <a:r>
                        <a:rPr lang="zh-CN" altLang="en-US" dirty="0"/>
                        <a:t>指定下一条指令（分支预测失败后）</a:t>
                      </a:r>
                    </a:p>
                  </a:txBody>
                  <a:tcPr/>
                </a:tc>
                <a:extLst>
                  <a:ext uri="{0D108BD9-81ED-4DB2-BD59-A6C34878D82A}">
                    <a16:rowId xmlns:a16="http://schemas.microsoft.com/office/drawing/2014/main" val="15193182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branch_predict</a:t>
                      </a:r>
                      <a:endParaRPr lang="en-US" altLang="zh-CN" sz="1800" b="0" kern="1200" dirty="0">
                        <a:solidFill>
                          <a:schemeClr val="dk1"/>
                        </a:solidFill>
                        <a:effectLst/>
                        <a:latin typeface="+mn-lt"/>
                        <a:ea typeface="+mn-ea"/>
                        <a:cs typeface="+mn-cs"/>
                      </a:endParaRPr>
                    </a:p>
                  </a:txBody>
                  <a:tcPr/>
                </a:tc>
                <a:tc>
                  <a:txBody>
                    <a:bodyPr/>
                    <a:lstStyle/>
                    <a:p>
                      <a:pPr algn="ctr"/>
                      <a:r>
                        <a:rPr lang="zh-CN" altLang="en-US" dirty="0"/>
                        <a:t>分支预测结果</a:t>
                      </a:r>
                    </a:p>
                  </a:txBody>
                  <a:tcPr/>
                </a:tc>
                <a:extLst>
                  <a:ext uri="{0D108BD9-81ED-4DB2-BD59-A6C34878D82A}">
                    <a16:rowId xmlns:a16="http://schemas.microsoft.com/office/drawing/2014/main" val="734305882"/>
                  </a:ext>
                </a:extLst>
              </a:tr>
            </a:tbl>
          </a:graphicData>
        </a:graphic>
      </p:graphicFrame>
    </p:spTree>
    <p:extLst>
      <p:ext uri="{BB962C8B-B14F-4D97-AF65-F5344CB8AC3E}">
        <p14:creationId xmlns:p14="http://schemas.microsoft.com/office/powerpoint/2010/main" val="3880616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normAutofit/>
          </a:bodyPr>
          <a:lstStyle/>
          <a:p>
            <a:pPr rtl="0"/>
            <a:r>
              <a:rPr lang="zh-CN" altLang="en-US" dirty="0">
                <a:latin typeface="微软雅黑" panose="020B0503020204020204" pitchFamily="34" charset="-122"/>
                <a:ea typeface="微软雅黑" panose="020B0503020204020204" pitchFamily="34" charset="-122"/>
              </a:rPr>
              <a:t>数据与存储相关和溢出处理与大小判断</a:t>
            </a:r>
          </a:p>
        </p:txBody>
      </p:sp>
      <p:sp>
        <p:nvSpPr>
          <p:cNvPr id="4" name="内容占位符 3">
            <a:extLst>
              <a:ext uri="{FF2B5EF4-FFF2-40B4-BE49-F238E27FC236}">
                <a16:creationId xmlns:a16="http://schemas.microsoft.com/office/drawing/2014/main" id="{E36BEE34-1A03-464F-A48B-9958A62C2A34}"/>
              </a:ext>
            </a:extLst>
          </p:cNvPr>
          <p:cNvSpPr>
            <a:spLocks noGrp="1"/>
          </p:cNvSpPr>
          <p:nvPr>
            <p:ph idx="1"/>
          </p:nvPr>
        </p:nvSpPr>
        <p:spPr>
          <a:xfrm>
            <a:off x="191344" y="817756"/>
            <a:ext cx="11881320" cy="5923612"/>
          </a:xfrm>
        </p:spPr>
        <p:txBody>
          <a:bodyPr>
            <a:normAutofit lnSpcReduction="10000"/>
          </a:bodyPr>
          <a:lstStyle/>
          <a:p>
            <a:r>
              <a:rPr lang="zh-CN" altLang="en-US" dirty="0"/>
              <a:t>数据相关</a:t>
            </a:r>
            <a:endParaRPr lang="en-US" altLang="zh-CN" dirty="0"/>
          </a:p>
          <a:p>
            <a:pPr lvl="1">
              <a:lnSpc>
                <a:spcPct val="100000"/>
              </a:lnSpc>
            </a:pPr>
            <a:r>
              <a:rPr lang="zh-CN" altLang="en-US" dirty="0"/>
              <a:t>后面的指令进入流水线后前面还有未</a:t>
            </a:r>
            <a:br>
              <a:rPr lang="en-US" altLang="zh-CN" dirty="0"/>
            </a:br>
            <a:r>
              <a:rPr lang="zh-CN" altLang="en-US" dirty="0"/>
              <a:t>执行完的指令（还未写回寄存器），</a:t>
            </a:r>
            <a:br>
              <a:rPr lang="en-US" altLang="zh-CN" dirty="0"/>
            </a:br>
            <a:r>
              <a:rPr lang="zh-CN" altLang="en-US" dirty="0"/>
              <a:t>所以后面的指令能看到的寄存器堆并</a:t>
            </a:r>
            <a:br>
              <a:rPr lang="en-US" altLang="zh-CN" dirty="0"/>
            </a:br>
            <a:r>
              <a:rPr lang="zh-CN" altLang="en-US" dirty="0"/>
              <a:t>非最新的，造成读取错误。</a:t>
            </a:r>
            <a:endParaRPr lang="en-US" altLang="zh-CN" dirty="0"/>
          </a:p>
          <a:p>
            <a:pPr lvl="1"/>
            <a:r>
              <a:rPr lang="zh-CN" altLang="en-US" dirty="0"/>
              <a:t>情况</a:t>
            </a:r>
            <a:r>
              <a:rPr lang="en-US" altLang="zh-CN" dirty="0"/>
              <a:t>1</a:t>
            </a:r>
            <a:r>
              <a:rPr lang="zh-CN" altLang="en-US" dirty="0"/>
              <a:t>：算数、逻辑、移位类指令，</a:t>
            </a:r>
            <a:br>
              <a:rPr lang="en-US" altLang="zh-CN" dirty="0"/>
            </a:br>
            <a:r>
              <a:rPr lang="en-US" altLang="zh-CN" dirty="0"/>
              <a:t>EX</a:t>
            </a:r>
            <a:r>
              <a:rPr lang="zh-CN" altLang="en-US" dirty="0"/>
              <a:t>阶段才知道要写回的值。</a:t>
            </a:r>
            <a:endParaRPr lang="en-US" altLang="zh-CN" dirty="0"/>
          </a:p>
          <a:p>
            <a:pPr lvl="2"/>
            <a:r>
              <a:rPr lang="zh-CN" altLang="en-US" dirty="0"/>
              <a:t>解决方法：数据前递</a:t>
            </a:r>
            <a:endParaRPr lang="en-US" altLang="zh-CN" dirty="0"/>
          </a:p>
          <a:p>
            <a:pPr lvl="1"/>
            <a:r>
              <a:rPr lang="zh-CN" altLang="en-US" dirty="0"/>
              <a:t>情况</a:t>
            </a:r>
            <a:r>
              <a:rPr lang="en-US" altLang="zh-CN" dirty="0"/>
              <a:t>2</a:t>
            </a:r>
            <a:r>
              <a:rPr lang="zh-CN" altLang="en-US" dirty="0"/>
              <a:t>：访存类指令，在</a:t>
            </a:r>
            <a:r>
              <a:rPr lang="en-US" altLang="zh-CN" dirty="0"/>
              <a:t>MEM</a:t>
            </a:r>
            <a:r>
              <a:rPr lang="zh-CN" altLang="en-US" dirty="0"/>
              <a:t>阶段才能知道结果。</a:t>
            </a:r>
            <a:endParaRPr lang="en-US" altLang="zh-CN" dirty="0"/>
          </a:p>
          <a:p>
            <a:pPr lvl="2"/>
            <a:r>
              <a:rPr lang="zh-CN" altLang="en-US" dirty="0"/>
              <a:t>解决方法：流水线暂停</a:t>
            </a:r>
            <a:r>
              <a:rPr lang="en-US" altLang="zh-CN" dirty="0"/>
              <a:t>+</a:t>
            </a:r>
            <a:r>
              <a:rPr lang="zh-CN" altLang="en-US" dirty="0"/>
              <a:t>数据前递</a:t>
            </a:r>
            <a:endParaRPr lang="en-US" altLang="zh-CN" dirty="0"/>
          </a:p>
          <a:p>
            <a:r>
              <a:rPr lang="zh-CN" altLang="en-US" dirty="0"/>
              <a:t>溢出处理</a:t>
            </a:r>
            <a:endParaRPr lang="en-US" altLang="zh-CN" dirty="0"/>
          </a:p>
          <a:p>
            <a:pPr lvl="1"/>
            <a:r>
              <a:rPr lang="zh-CN" altLang="en-US" dirty="0"/>
              <a:t>仅对</a:t>
            </a:r>
            <a:r>
              <a:rPr lang="en-US" altLang="zh-CN" dirty="0"/>
              <a:t>add</a:t>
            </a:r>
            <a:r>
              <a:rPr lang="zh-CN" altLang="en-US" dirty="0"/>
              <a:t>，</a:t>
            </a:r>
            <a:r>
              <a:rPr lang="en-US" altLang="zh-CN" dirty="0" err="1"/>
              <a:t>addi</a:t>
            </a:r>
            <a:r>
              <a:rPr lang="zh-CN" altLang="en-US" dirty="0"/>
              <a:t>和</a:t>
            </a:r>
            <a:r>
              <a:rPr lang="en-US" altLang="zh-CN" dirty="0"/>
              <a:t>sub</a:t>
            </a:r>
            <a:r>
              <a:rPr lang="zh-CN" altLang="en-US" dirty="0"/>
              <a:t>指令有效</a:t>
            </a:r>
            <a:endParaRPr lang="en-US" altLang="zh-CN" dirty="0"/>
          </a:p>
          <a:p>
            <a:pPr lvl="1"/>
            <a:r>
              <a:rPr lang="zh-CN" altLang="en-US" dirty="0"/>
              <a:t>两种情况：操作数为正数结果为负数，操作数为负数结果为正数</a:t>
            </a:r>
            <a:endParaRPr lang="en-US" altLang="zh-CN" dirty="0"/>
          </a:p>
          <a:p>
            <a:r>
              <a:rPr lang="zh-CN" altLang="en-US" dirty="0"/>
              <a:t>大小比较</a:t>
            </a:r>
            <a:endParaRPr lang="en-US" altLang="zh-CN" dirty="0"/>
          </a:p>
          <a:p>
            <a:pPr lvl="1"/>
            <a:r>
              <a:rPr lang="zh-CN" altLang="en-US" dirty="0"/>
              <a:t>起初考虑使用运算来计算结果，但是由于要考虑溢出、正负数等，最后采用组合逻辑来判断</a:t>
            </a:r>
            <a:endParaRPr lang="en-US" altLang="zh-CN" dirty="0"/>
          </a:p>
          <a:p>
            <a:pPr lvl="1"/>
            <a:r>
              <a:rPr lang="zh-CN" altLang="en-US" dirty="0"/>
              <a:t>卡诺图如右表，</a:t>
            </a:r>
            <a:r>
              <a:rPr lang="en-US" altLang="zh-CN" dirty="0"/>
              <a:t>1</a:t>
            </a:r>
            <a:r>
              <a:rPr lang="zh-CN" altLang="en-US" dirty="0"/>
              <a:t>表示</a:t>
            </a:r>
            <a:br>
              <a:rPr lang="en-US" altLang="zh-CN" dirty="0"/>
            </a:br>
            <a:r>
              <a:rPr lang="zh-CN" altLang="en-US" dirty="0"/>
              <a:t>操作数</a:t>
            </a:r>
            <a:r>
              <a:rPr lang="en-US" altLang="zh-CN" dirty="0"/>
              <a:t>1</a:t>
            </a:r>
            <a:r>
              <a:rPr lang="zh-CN" altLang="en-US" dirty="0"/>
              <a:t>小于</a:t>
            </a:r>
            <a:r>
              <a:rPr lang="en-US" altLang="zh-CN" dirty="0"/>
              <a:t>2</a:t>
            </a:r>
            <a:endParaRPr lang="zh-CN" altLang="en-US" dirty="0"/>
          </a:p>
        </p:txBody>
      </p:sp>
      <p:pic>
        <p:nvPicPr>
          <p:cNvPr id="6" name="内容占位符 8">
            <a:extLst>
              <a:ext uri="{FF2B5EF4-FFF2-40B4-BE49-F238E27FC236}">
                <a16:creationId xmlns:a16="http://schemas.microsoft.com/office/drawing/2014/main" id="{AD2738F9-3D4F-4C7D-BC29-FEA92FEB0DBD}"/>
              </a:ext>
            </a:extLst>
          </p:cNvPr>
          <p:cNvPicPr>
            <a:picLocks noChangeAspect="1"/>
          </p:cNvPicPr>
          <p:nvPr/>
        </p:nvPicPr>
        <p:blipFill rotWithShape="1">
          <a:blip r:embed="rId3">
            <a:extLst>
              <a:ext uri="{28A0092B-C50C-407E-A947-70E740481C1C}">
                <a14:useLocalDpi xmlns:a14="http://schemas.microsoft.com/office/drawing/2010/main" val="0"/>
              </a:ext>
            </a:extLst>
          </a:blip>
          <a:srcRect r="-208" b="48302"/>
          <a:stretch/>
        </p:blipFill>
        <p:spPr>
          <a:xfrm>
            <a:off x="5011070" y="1309542"/>
            <a:ext cx="7061594" cy="1559148"/>
          </a:xfrm>
          <a:prstGeom prst="rect">
            <a:avLst/>
          </a:prstGeom>
        </p:spPr>
      </p:pic>
      <p:sp>
        <p:nvSpPr>
          <p:cNvPr id="8" name="文本框 7">
            <a:extLst>
              <a:ext uri="{FF2B5EF4-FFF2-40B4-BE49-F238E27FC236}">
                <a16:creationId xmlns:a16="http://schemas.microsoft.com/office/drawing/2014/main" id="{D15A7268-8937-4D02-98E3-BC70EBF1D44F}"/>
              </a:ext>
            </a:extLst>
          </p:cNvPr>
          <p:cNvSpPr txBox="1"/>
          <p:nvPr/>
        </p:nvSpPr>
        <p:spPr>
          <a:xfrm>
            <a:off x="4893973" y="3835532"/>
            <a:ext cx="699080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幼圆" panose="02010509060101010101" pitchFamily="49" charset="-122"/>
                <a:cs typeface="+mn-cs"/>
              </a:rPr>
              <a:t>assign</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ov</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(opnd1[</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31</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&amp;&amp;</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opnd2[</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31</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&amp;&amp;!</a:t>
            </a: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compute_res</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31</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opnd1[</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31</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&amp;&amp;!</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opnd2[</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31</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&amp;&amp;</a:t>
            </a: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compute_res</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31</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p>
        </p:txBody>
      </p:sp>
      <p:graphicFrame>
        <p:nvGraphicFramePr>
          <p:cNvPr id="7" name="表格 8">
            <a:extLst>
              <a:ext uri="{FF2B5EF4-FFF2-40B4-BE49-F238E27FC236}">
                <a16:creationId xmlns:a16="http://schemas.microsoft.com/office/drawing/2014/main" id="{699AEDE1-1E21-4A1E-A71A-CFD358E0E982}"/>
              </a:ext>
            </a:extLst>
          </p:cNvPr>
          <p:cNvGraphicFramePr>
            <a:graphicFrameLocks noGrp="1"/>
          </p:cNvGraphicFramePr>
          <p:nvPr/>
        </p:nvGraphicFramePr>
        <p:xfrm>
          <a:off x="3575720" y="5745687"/>
          <a:ext cx="7628060" cy="1097280"/>
        </p:xfrm>
        <a:graphic>
          <a:graphicData uri="http://schemas.openxmlformats.org/drawingml/2006/table">
            <a:tbl>
              <a:tblPr firstRow="1" bandRow="1">
                <a:tableStyleId>{5C22544A-7EE6-4342-B048-85BDC9FD1C3A}</a:tableStyleId>
              </a:tblPr>
              <a:tblGrid>
                <a:gridCol w="1525612">
                  <a:extLst>
                    <a:ext uri="{9D8B030D-6E8A-4147-A177-3AD203B41FA5}">
                      <a16:colId xmlns:a16="http://schemas.microsoft.com/office/drawing/2014/main" val="29741792"/>
                    </a:ext>
                  </a:extLst>
                </a:gridCol>
                <a:gridCol w="1525612">
                  <a:extLst>
                    <a:ext uri="{9D8B030D-6E8A-4147-A177-3AD203B41FA5}">
                      <a16:colId xmlns:a16="http://schemas.microsoft.com/office/drawing/2014/main" val="3497342986"/>
                    </a:ext>
                  </a:extLst>
                </a:gridCol>
                <a:gridCol w="1525612">
                  <a:extLst>
                    <a:ext uri="{9D8B030D-6E8A-4147-A177-3AD203B41FA5}">
                      <a16:colId xmlns:a16="http://schemas.microsoft.com/office/drawing/2014/main" val="3654507763"/>
                    </a:ext>
                  </a:extLst>
                </a:gridCol>
                <a:gridCol w="1525612">
                  <a:extLst>
                    <a:ext uri="{9D8B030D-6E8A-4147-A177-3AD203B41FA5}">
                      <a16:colId xmlns:a16="http://schemas.microsoft.com/office/drawing/2014/main" val="2878619683"/>
                    </a:ext>
                  </a:extLst>
                </a:gridCol>
                <a:gridCol w="1525612">
                  <a:extLst>
                    <a:ext uri="{9D8B030D-6E8A-4147-A177-3AD203B41FA5}">
                      <a16:colId xmlns:a16="http://schemas.microsoft.com/office/drawing/2014/main" val="1870316813"/>
                    </a:ext>
                  </a:extLst>
                </a:gridCol>
              </a:tblGrid>
              <a:tr h="311752">
                <a:tc>
                  <a:txBody>
                    <a:bodyPr/>
                    <a:lstStyle/>
                    <a:p>
                      <a:pPr algn="r"/>
                      <a:r>
                        <a:rPr lang="zh-CN" altLang="en-US" sz="900" dirty="0"/>
                        <a:t>操作数符号</a:t>
                      </a:r>
                      <a:endParaRPr lang="en-US" altLang="zh-CN" sz="900" dirty="0"/>
                    </a:p>
                    <a:p>
                      <a:r>
                        <a:rPr lang="zh-CN" altLang="en-US" sz="900" dirty="0"/>
                        <a:t>结果符号</a:t>
                      </a:r>
                    </a:p>
                  </a:txBody>
                  <a:tcPr>
                    <a:lnTlToBr w="12700" cap="flat" cmpd="sng" algn="ctr">
                      <a:solidFill>
                        <a:schemeClr val="tx1"/>
                      </a:solidFill>
                      <a:prstDash val="solid"/>
                      <a:round/>
                      <a:headEnd type="none" w="med" len="med"/>
                      <a:tailEnd type="none" w="med" len="med"/>
                    </a:lnTlToBr>
                  </a:tcPr>
                </a:tc>
                <a:tc>
                  <a:txBody>
                    <a:bodyPr/>
                    <a:lstStyle/>
                    <a:p>
                      <a:r>
                        <a:rPr lang="en-US" altLang="zh-CN" dirty="0"/>
                        <a:t>00</a:t>
                      </a:r>
                      <a:endParaRPr lang="zh-CN" altLang="en-US" dirty="0"/>
                    </a:p>
                  </a:txBody>
                  <a:tcPr/>
                </a:tc>
                <a:tc>
                  <a:txBody>
                    <a:bodyPr/>
                    <a:lstStyle/>
                    <a:p>
                      <a:r>
                        <a:rPr lang="en-US" altLang="zh-CN" dirty="0"/>
                        <a:t>01</a:t>
                      </a:r>
                      <a:endParaRPr lang="zh-CN" altLang="en-US" dirty="0"/>
                    </a:p>
                  </a:txBody>
                  <a:tcPr/>
                </a:tc>
                <a:tc>
                  <a:txBody>
                    <a:bodyPr/>
                    <a:lstStyle/>
                    <a:p>
                      <a:r>
                        <a:rPr lang="en-US" altLang="zh-CN" dirty="0"/>
                        <a:t>11</a:t>
                      </a:r>
                      <a:endParaRPr lang="zh-CN" altLang="en-US" dirty="0"/>
                    </a:p>
                  </a:txBody>
                  <a:tcPr/>
                </a:tc>
                <a:tc>
                  <a:txBody>
                    <a:bodyPr/>
                    <a:lstStyle/>
                    <a:p>
                      <a:r>
                        <a:rPr lang="en-US" altLang="zh-CN" dirty="0"/>
                        <a:t>10</a:t>
                      </a:r>
                      <a:endParaRPr lang="zh-CN" altLang="en-US" dirty="0"/>
                    </a:p>
                  </a:txBody>
                  <a:tcPr/>
                </a:tc>
                <a:extLst>
                  <a:ext uri="{0D108BD9-81ED-4DB2-BD59-A6C34878D82A}">
                    <a16:rowId xmlns:a16="http://schemas.microsoft.com/office/drawing/2014/main" val="1683353992"/>
                  </a:ext>
                </a:extLst>
              </a:tr>
              <a:tr h="311752">
                <a:tc>
                  <a:txBody>
                    <a:bodyPr/>
                    <a:lstStyle/>
                    <a:p>
                      <a:r>
                        <a:rPr lang="en-US" altLang="zh-CN" dirty="0">
                          <a:solidFill>
                            <a:schemeClr val="tx1"/>
                          </a:solidFill>
                        </a:rPr>
                        <a:t>0</a:t>
                      </a:r>
                      <a:endParaRPr lang="zh-CN" altLang="en-US" dirty="0">
                        <a:solidFill>
                          <a:schemeClr val="tx1"/>
                        </a:solidFill>
                      </a:endParaRPr>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4018308834"/>
                  </a:ext>
                </a:extLst>
              </a:tr>
              <a:tr h="311752">
                <a:tc>
                  <a:txBody>
                    <a:bodyPr/>
                    <a:lstStyle/>
                    <a:p>
                      <a:r>
                        <a:rPr lang="en-US" altLang="zh-CN" dirty="0">
                          <a:solidFill>
                            <a:schemeClr val="tx1"/>
                          </a:solidFill>
                        </a:rPr>
                        <a:t>1</a:t>
                      </a:r>
                      <a:endParaRPr lang="zh-CN" altLang="en-US" dirty="0">
                        <a:solidFill>
                          <a:schemeClr val="tx1"/>
                        </a:solidFill>
                      </a:endParaRPr>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966236978"/>
                  </a:ext>
                </a:extLst>
              </a:tr>
            </a:tbl>
          </a:graphicData>
        </a:graphic>
      </p:graphicFrame>
    </p:spTree>
    <p:extLst>
      <p:ext uri="{BB962C8B-B14F-4D97-AF65-F5344CB8AC3E}">
        <p14:creationId xmlns:p14="http://schemas.microsoft.com/office/powerpoint/2010/main" val="2217046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zh-CN" altLang="en-US" dirty="0"/>
              <a:t>控制相关与分支预测</a:t>
            </a:r>
            <a:endParaRPr lang="zh-CN" alt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407368" y="836712"/>
            <a:ext cx="9900592" cy="5688632"/>
          </a:xfrm>
        </p:spPr>
        <p:txBody>
          <a:bodyPr rtlCol="0"/>
          <a:lstStyle/>
          <a:p>
            <a:r>
              <a:rPr lang="zh-CN" altLang="en-US" dirty="0"/>
              <a:t>控制相关：</a:t>
            </a:r>
            <a:endParaRPr lang="en-US" altLang="zh-CN" dirty="0"/>
          </a:p>
          <a:p>
            <a:pPr lvl="1"/>
            <a:r>
              <a:rPr lang="zh-CN" altLang="en-US" dirty="0"/>
              <a:t>分支和跳转指令影响接下来指令的取指</a:t>
            </a:r>
            <a:endParaRPr lang="en-US" altLang="zh-CN" dirty="0"/>
          </a:p>
          <a:p>
            <a:pPr lvl="1"/>
            <a:endParaRPr lang="en-US" altLang="zh-CN" dirty="0"/>
          </a:p>
          <a:p>
            <a:r>
              <a:rPr lang="zh-CN" altLang="en-US" dirty="0"/>
              <a:t>控制相关的解决：</a:t>
            </a:r>
            <a:endParaRPr lang="en-US" altLang="zh-CN" dirty="0"/>
          </a:p>
          <a:p>
            <a:pPr lvl="1"/>
            <a:r>
              <a:rPr lang="zh-CN" altLang="en-US" dirty="0"/>
              <a:t>流水线暂停</a:t>
            </a:r>
            <a:endParaRPr lang="en-US" altLang="zh-CN" dirty="0"/>
          </a:p>
          <a:p>
            <a:pPr lvl="1"/>
            <a:r>
              <a:rPr lang="zh-CN" altLang="en-US" dirty="0"/>
              <a:t>分支预测</a:t>
            </a:r>
            <a:endParaRPr lang="en-US" altLang="zh-CN" dirty="0"/>
          </a:p>
          <a:p>
            <a:pPr lvl="1"/>
            <a:endParaRPr lang="en-US" altLang="zh-CN" dirty="0"/>
          </a:p>
          <a:p>
            <a:r>
              <a:rPr lang="zh-CN" altLang="en-US" dirty="0"/>
              <a:t>流水线暂停：</a:t>
            </a:r>
            <a:endParaRPr lang="en-US" altLang="zh-CN" dirty="0"/>
          </a:p>
          <a:p>
            <a:pPr lvl="1"/>
            <a:r>
              <a:rPr lang="en-US" altLang="zh-CN" dirty="0"/>
              <a:t>Stall</a:t>
            </a:r>
            <a:r>
              <a:rPr lang="zh-CN" altLang="en-US" dirty="0"/>
              <a:t>控制模块</a:t>
            </a:r>
            <a:endParaRPr lang="en-US" altLang="zh-CN" dirty="0"/>
          </a:p>
          <a:p>
            <a:pPr lvl="1"/>
            <a:endParaRPr lang="en-US" altLang="zh-CN" dirty="0"/>
          </a:p>
          <a:p>
            <a:r>
              <a:rPr lang="zh-CN" altLang="en-US" dirty="0"/>
              <a:t>分支预测</a:t>
            </a:r>
            <a:r>
              <a:rPr lang="en-US" altLang="zh-CN" dirty="0"/>
              <a:t>1</a:t>
            </a:r>
            <a:r>
              <a:rPr lang="zh-CN" altLang="en-US" dirty="0"/>
              <a:t>：</a:t>
            </a:r>
            <a:endParaRPr lang="en-US" altLang="zh-CN" dirty="0"/>
          </a:p>
          <a:p>
            <a:pPr lvl="1"/>
            <a:r>
              <a:rPr lang="zh-CN" altLang="en-US" dirty="0">
                <a:latin typeface="微软雅黑" panose="020B0503020204020204" pitchFamily="34" charset="-122"/>
                <a:ea typeface="微软雅黑" panose="020B0503020204020204" pitchFamily="34" charset="-122"/>
              </a:rPr>
              <a:t>提前判断：修改</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部分</a:t>
            </a:r>
            <a:endParaRPr lang="en-US" altLang="zh-CN" dirty="0">
              <a:latin typeface="微软雅黑" panose="020B0503020204020204" pitchFamily="34" charset="-122"/>
              <a:ea typeface="微软雅黑" panose="020B0503020204020204" pitchFamily="34" charset="-122"/>
            </a:endParaRPr>
          </a:p>
          <a:p>
            <a:pPr lvl="1"/>
            <a:r>
              <a:rPr lang="zh-CN" altLang="en-US" dirty="0"/>
              <a:t>引入延时槽指令</a:t>
            </a:r>
            <a:endParaRPr lang="en-US" altLang="zh-CN" dirty="0"/>
          </a:p>
          <a:p>
            <a:pPr lvl="1"/>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74D2C52-14BB-4ED5-928B-C5A7DC0D9354}"/>
              </a:ext>
            </a:extLst>
          </p:cNvPr>
          <p:cNvPicPr/>
          <p:nvPr/>
        </p:nvPicPr>
        <p:blipFill>
          <a:blip r:embed="rId3"/>
          <a:stretch>
            <a:fillRect/>
          </a:stretch>
        </p:blipFill>
        <p:spPr>
          <a:xfrm>
            <a:off x="4871864" y="4437112"/>
            <a:ext cx="4104456" cy="1300576"/>
          </a:xfrm>
          <a:prstGeom prst="rect">
            <a:avLst/>
          </a:prstGeom>
        </p:spPr>
      </p:pic>
      <p:graphicFrame>
        <p:nvGraphicFramePr>
          <p:cNvPr id="3" name="表格 5">
            <a:extLst>
              <a:ext uri="{FF2B5EF4-FFF2-40B4-BE49-F238E27FC236}">
                <a16:creationId xmlns:a16="http://schemas.microsoft.com/office/drawing/2014/main" id="{8236B02A-3D49-4E86-83F8-01B32D964948}"/>
              </a:ext>
            </a:extLst>
          </p:cNvPr>
          <p:cNvGraphicFramePr>
            <a:graphicFrameLocks noGrp="1"/>
          </p:cNvGraphicFramePr>
          <p:nvPr/>
        </p:nvGraphicFramePr>
        <p:xfrm>
          <a:off x="3901193" y="3084931"/>
          <a:ext cx="7119889" cy="741680"/>
        </p:xfrm>
        <a:graphic>
          <a:graphicData uri="http://schemas.openxmlformats.org/drawingml/2006/table">
            <a:tbl>
              <a:tblPr firstRow="1" bandRow="1">
                <a:tableStyleId>{5C22544A-7EE6-4342-B048-85BDC9FD1C3A}</a:tableStyleId>
              </a:tblPr>
              <a:tblGrid>
                <a:gridCol w="1017127">
                  <a:extLst>
                    <a:ext uri="{9D8B030D-6E8A-4147-A177-3AD203B41FA5}">
                      <a16:colId xmlns:a16="http://schemas.microsoft.com/office/drawing/2014/main" val="926894294"/>
                    </a:ext>
                  </a:extLst>
                </a:gridCol>
                <a:gridCol w="1017127">
                  <a:extLst>
                    <a:ext uri="{9D8B030D-6E8A-4147-A177-3AD203B41FA5}">
                      <a16:colId xmlns:a16="http://schemas.microsoft.com/office/drawing/2014/main" val="3478907867"/>
                    </a:ext>
                  </a:extLst>
                </a:gridCol>
                <a:gridCol w="1017127">
                  <a:extLst>
                    <a:ext uri="{9D8B030D-6E8A-4147-A177-3AD203B41FA5}">
                      <a16:colId xmlns:a16="http://schemas.microsoft.com/office/drawing/2014/main" val="2675256661"/>
                    </a:ext>
                  </a:extLst>
                </a:gridCol>
                <a:gridCol w="1017127">
                  <a:extLst>
                    <a:ext uri="{9D8B030D-6E8A-4147-A177-3AD203B41FA5}">
                      <a16:colId xmlns:a16="http://schemas.microsoft.com/office/drawing/2014/main" val="3474764658"/>
                    </a:ext>
                  </a:extLst>
                </a:gridCol>
                <a:gridCol w="1017127">
                  <a:extLst>
                    <a:ext uri="{9D8B030D-6E8A-4147-A177-3AD203B41FA5}">
                      <a16:colId xmlns:a16="http://schemas.microsoft.com/office/drawing/2014/main" val="2836064082"/>
                    </a:ext>
                  </a:extLst>
                </a:gridCol>
                <a:gridCol w="1017127">
                  <a:extLst>
                    <a:ext uri="{9D8B030D-6E8A-4147-A177-3AD203B41FA5}">
                      <a16:colId xmlns:a16="http://schemas.microsoft.com/office/drawing/2014/main" val="902317213"/>
                    </a:ext>
                  </a:extLst>
                </a:gridCol>
                <a:gridCol w="1017127">
                  <a:extLst>
                    <a:ext uri="{9D8B030D-6E8A-4147-A177-3AD203B41FA5}">
                      <a16:colId xmlns:a16="http://schemas.microsoft.com/office/drawing/2014/main" val="3068998736"/>
                    </a:ext>
                  </a:extLst>
                </a:gridCol>
              </a:tblGrid>
              <a:tr h="370840">
                <a:tc>
                  <a:txBody>
                    <a:bodyPr/>
                    <a:lstStyle/>
                    <a:p>
                      <a:r>
                        <a:rPr lang="en-US" altLang="zh-CN" dirty="0"/>
                        <a:t>IF</a:t>
                      </a:r>
                      <a:endParaRPr lang="zh-CN" altLang="en-US" dirty="0"/>
                    </a:p>
                  </a:txBody>
                  <a:tcPr/>
                </a:tc>
                <a:tc>
                  <a:txBody>
                    <a:bodyPr/>
                    <a:lstStyle/>
                    <a:p>
                      <a:r>
                        <a:rPr lang="en-US" altLang="zh-CN" dirty="0">
                          <a:solidFill>
                            <a:srgbClr val="FF0000"/>
                          </a:solidFill>
                        </a:rPr>
                        <a:t>ID</a:t>
                      </a:r>
                      <a:endParaRPr lang="zh-CN" altLang="en-US" dirty="0">
                        <a:solidFill>
                          <a:srgbClr val="FF0000"/>
                        </a:solidFill>
                      </a:endParaRPr>
                    </a:p>
                  </a:txBody>
                  <a:tcPr/>
                </a:tc>
                <a:tc>
                  <a:txBody>
                    <a:bodyPr/>
                    <a:lstStyle/>
                    <a:p>
                      <a:r>
                        <a:rPr lang="en-US" altLang="zh-CN" dirty="0"/>
                        <a:t>EX</a:t>
                      </a:r>
                      <a:endParaRPr lang="zh-CN" altLang="en-US" dirty="0"/>
                    </a:p>
                  </a:txBody>
                  <a:tcPr/>
                </a:tc>
                <a:tc>
                  <a:txBody>
                    <a:bodyPr/>
                    <a:lstStyle/>
                    <a:p>
                      <a:r>
                        <a:rPr lang="en-US" altLang="zh-CN" dirty="0"/>
                        <a:t>MEM</a:t>
                      </a:r>
                      <a:endParaRPr lang="zh-CN" altLang="en-US" dirty="0"/>
                    </a:p>
                  </a:txBody>
                  <a:tcPr/>
                </a:tc>
                <a:tc>
                  <a:txBody>
                    <a:bodyPr/>
                    <a:lstStyle/>
                    <a:p>
                      <a:r>
                        <a:rPr lang="en-US" altLang="zh-CN" dirty="0"/>
                        <a:t>WB</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257057805"/>
                  </a:ext>
                </a:extLst>
              </a:tr>
              <a:tr h="370840">
                <a:tc>
                  <a:txBody>
                    <a:bodyPr/>
                    <a:lstStyle/>
                    <a:p>
                      <a:endParaRPr lang="zh-CN" altLang="en-US"/>
                    </a:p>
                  </a:txBody>
                  <a:tcPr/>
                </a:tc>
                <a:tc>
                  <a:txBody>
                    <a:bodyPr/>
                    <a:lstStyle/>
                    <a:p>
                      <a:r>
                        <a:rPr lang="en-US" altLang="zh-CN" dirty="0">
                          <a:solidFill>
                            <a:srgbClr val="FF0000"/>
                          </a:solidFill>
                        </a:rPr>
                        <a:t>IF</a:t>
                      </a:r>
                      <a:endParaRPr lang="zh-CN" altLang="en-US" dirty="0">
                        <a:solidFill>
                          <a:srgbClr val="FF0000"/>
                        </a:solidFill>
                      </a:endParaRPr>
                    </a:p>
                  </a:txBody>
                  <a:tcPr/>
                </a:tc>
                <a:tc>
                  <a:txBody>
                    <a:bodyPr/>
                    <a:lstStyle/>
                    <a:p>
                      <a:r>
                        <a:rPr lang="en-US" altLang="zh-CN" dirty="0">
                          <a:solidFill>
                            <a:srgbClr val="FF0000"/>
                          </a:solidFill>
                        </a:rPr>
                        <a:t>IF</a:t>
                      </a:r>
                      <a:endParaRPr lang="zh-CN" altLang="en-US" dirty="0">
                        <a:solidFill>
                          <a:srgbClr val="FF0000"/>
                        </a:solidFill>
                      </a:endParaRPr>
                    </a:p>
                  </a:txBody>
                  <a:tcPr/>
                </a:tc>
                <a:tc>
                  <a:txBody>
                    <a:bodyPr/>
                    <a:lstStyle/>
                    <a:p>
                      <a:r>
                        <a:rPr lang="en-US" altLang="zh-CN" dirty="0"/>
                        <a:t>ID</a:t>
                      </a:r>
                      <a:endParaRPr lang="zh-CN" altLang="en-US" dirty="0"/>
                    </a:p>
                  </a:txBody>
                  <a:tcPr/>
                </a:tc>
                <a:tc>
                  <a:txBody>
                    <a:bodyPr/>
                    <a:lstStyle/>
                    <a:p>
                      <a:r>
                        <a:rPr lang="en-US" altLang="zh-CN" dirty="0"/>
                        <a:t>EX</a:t>
                      </a:r>
                      <a:endParaRPr lang="zh-CN" altLang="en-US" dirty="0"/>
                    </a:p>
                  </a:txBody>
                  <a:tcPr/>
                </a:tc>
                <a:tc>
                  <a:txBody>
                    <a:bodyPr/>
                    <a:lstStyle/>
                    <a:p>
                      <a:r>
                        <a:rPr lang="en-US" altLang="zh-CN" dirty="0"/>
                        <a:t>MEM</a:t>
                      </a:r>
                      <a:endParaRPr lang="zh-CN" altLang="en-US" dirty="0"/>
                    </a:p>
                  </a:txBody>
                  <a:tcPr/>
                </a:tc>
                <a:tc>
                  <a:txBody>
                    <a:bodyPr/>
                    <a:lstStyle/>
                    <a:p>
                      <a:r>
                        <a:rPr lang="en-US" altLang="zh-CN" dirty="0"/>
                        <a:t>WB</a:t>
                      </a:r>
                      <a:endParaRPr lang="zh-CN" altLang="en-US" dirty="0"/>
                    </a:p>
                  </a:txBody>
                  <a:tcPr/>
                </a:tc>
                <a:extLst>
                  <a:ext uri="{0D108BD9-81ED-4DB2-BD59-A6C34878D82A}">
                    <a16:rowId xmlns:a16="http://schemas.microsoft.com/office/drawing/2014/main" val="4089230304"/>
                  </a:ext>
                </a:extLst>
              </a:tr>
            </a:tbl>
          </a:graphicData>
        </a:graphic>
      </p:graphicFrame>
      <p:sp>
        <p:nvSpPr>
          <p:cNvPr id="6" name="箭头: 右 5">
            <a:extLst>
              <a:ext uri="{FF2B5EF4-FFF2-40B4-BE49-F238E27FC236}">
                <a16:creationId xmlns:a16="http://schemas.microsoft.com/office/drawing/2014/main" id="{C895D131-58A9-4C9D-801F-863B858EDF4B}"/>
              </a:ext>
            </a:extLst>
          </p:cNvPr>
          <p:cNvSpPr/>
          <p:nvPr/>
        </p:nvSpPr>
        <p:spPr>
          <a:xfrm>
            <a:off x="5557377" y="3548956"/>
            <a:ext cx="288032" cy="26282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ndara"/>
              <a:ea typeface="幼圆" panose="02010509060101010101" pitchFamily="49" charset="-122"/>
              <a:cs typeface="+mn-cs"/>
            </a:endParaRPr>
          </a:p>
        </p:txBody>
      </p:sp>
      <p:sp>
        <p:nvSpPr>
          <p:cNvPr id="7" name="矩形: 圆角 6">
            <a:extLst>
              <a:ext uri="{FF2B5EF4-FFF2-40B4-BE49-F238E27FC236}">
                <a16:creationId xmlns:a16="http://schemas.microsoft.com/office/drawing/2014/main" id="{5543BB0E-16EB-435B-BB7B-464A3C4EF17D}"/>
              </a:ext>
            </a:extLst>
          </p:cNvPr>
          <p:cNvSpPr/>
          <p:nvPr/>
        </p:nvSpPr>
        <p:spPr>
          <a:xfrm>
            <a:off x="5017317" y="2153259"/>
            <a:ext cx="108012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ndara"/>
                <a:ea typeface="幼圆" panose="02010509060101010101" pitchFamily="49" charset="-122"/>
                <a:cs typeface="+mn-cs"/>
              </a:rPr>
              <a:t>ID</a:t>
            </a:r>
            <a:r>
              <a:rPr kumimoji="0" lang="zh-CN" altLang="en-US" sz="1800" b="0" i="0" u="none" strike="noStrike" kern="1200" cap="none" spc="0" normalizeH="0" baseline="0" noProof="0" dirty="0">
                <a:ln>
                  <a:noFill/>
                </a:ln>
                <a:solidFill>
                  <a:srgbClr val="FF0000"/>
                </a:solidFill>
                <a:effectLst/>
                <a:uLnTx/>
                <a:uFillTx/>
                <a:latin typeface="Candara"/>
                <a:ea typeface="幼圆" panose="02010509060101010101" pitchFamily="49" charset="-122"/>
                <a:cs typeface="+mn-cs"/>
              </a:rPr>
              <a:t>请求暂停</a:t>
            </a:r>
          </a:p>
        </p:txBody>
      </p:sp>
      <p:cxnSp>
        <p:nvCxnSpPr>
          <p:cNvPr id="9" name="直接箭头连接符 8">
            <a:extLst>
              <a:ext uri="{FF2B5EF4-FFF2-40B4-BE49-F238E27FC236}">
                <a16:creationId xmlns:a16="http://schemas.microsoft.com/office/drawing/2014/main" id="{FC7F0054-FF54-4529-A420-3905BE04FA18}"/>
              </a:ext>
            </a:extLst>
          </p:cNvPr>
          <p:cNvCxnSpPr>
            <a:stCxn id="7" idx="2"/>
          </p:cNvCxnSpPr>
          <p:nvPr/>
        </p:nvCxnSpPr>
        <p:spPr>
          <a:xfrm flipH="1">
            <a:off x="5251089" y="2801331"/>
            <a:ext cx="306288" cy="3862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2F7AD8F-4148-4290-B29B-5BFC10CDBE7E}"/>
              </a:ext>
            </a:extLst>
          </p:cNvPr>
          <p:cNvSpPr txBox="1"/>
          <p:nvPr/>
        </p:nvSpPr>
        <p:spPr>
          <a:xfrm>
            <a:off x="7461138" y="761885"/>
            <a:ext cx="3030364"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beq</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$0</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$0</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lui</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$5</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0xfff0</a:t>
            </a:r>
            <a:endPar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lui</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$6</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0xff00</a:t>
            </a:r>
            <a:endPar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CDCAA"/>
                </a:solidFill>
                <a:effectLst/>
                <a:uLnTx/>
                <a:uFillTx/>
                <a:latin typeface="Consolas" panose="020B0609020204030204" pitchFamily="49" charset="0"/>
                <a:ea typeface="幼圆" panose="02010509060101010101" pitchFamily="49" charset="-122"/>
                <a:cs typeface="+mn-cs"/>
              </a:rPr>
              <a:t>p:</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lui</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$7</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0xf000</a:t>
            </a:r>
            <a:endPar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beq</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$0</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$1</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beq</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$0</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B5CEA8"/>
                </a:solidFill>
                <a:effectLst/>
                <a:uLnTx/>
                <a:uFillTx/>
                <a:latin typeface="Consolas" panose="020B0609020204030204" pitchFamily="49" charset="0"/>
                <a:ea typeface="幼圆" panose="02010509060101010101" pitchFamily="49" charset="-122"/>
                <a:cs typeface="+mn-cs"/>
              </a:rPr>
              <a:t>$0</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p</a:t>
            </a:r>
          </a:p>
        </p:txBody>
      </p:sp>
    </p:spTree>
    <p:extLst>
      <p:ext uri="{BB962C8B-B14F-4D97-AF65-F5344CB8AC3E}">
        <p14:creationId xmlns:p14="http://schemas.microsoft.com/office/powerpoint/2010/main" val="306969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zh-CN" altLang="en-US" dirty="0"/>
              <a:t>控制相关与分支预测</a:t>
            </a:r>
            <a:endParaRPr lang="zh-CN" altLang="en-US" dirty="0">
              <a:latin typeface="微软雅黑" panose="020B0503020204020204" pitchFamily="34" charset="-122"/>
              <a:ea typeface="微软雅黑" panose="020B0503020204020204" pitchFamily="34" charset="-122"/>
            </a:endParaRPr>
          </a:p>
        </p:txBody>
      </p:sp>
      <p:sp>
        <p:nvSpPr>
          <p:cNvPr id="7" name="内容占位符 6">
            <a:extLst>
              <a:ext uri="{FF2B5EF4-FFF2-40B4-BE49-F238E27FC236}">
                <a16:creationId xmlns:a16="http://schemas.microsoft.com/office/drawing/2014/main" id="{44FFE01A-2ACC-4044-BFB1-08CB5C5F80E0}"/>
              </a:ext>
            </a:extLst>
          </p:cNvPr>
          <p:cNvSpPr>
            <a:spLocks noGrp="1"/>
          </p:cNvSpPr>
          <p:nvPr>
            <p:ph idx="1"/>
          </p:nvPr>
        </p:nvSpPr>
        <p:spPr>
          <a:xfrm>
            <a:off x="335360" y="762000"/>
            <a:ext cx="11521280" cy="3024336"/>
          </a:xfrm>
        </p:spPr>
        <p:txBody>
          <a:bodyPr/>
          <a:lstStyle/>
          <a:p>
            <a:r>
              <a:rPr lang="zh-CN" altLang="en-US" dirty="0"/>
              <a:t>分支预测技术：</a:t>
            </a:r>
            <a:endParaRPr lang="en-US" altLang="zh-CN" dirty="0"/>
          </a:p>
          <a:p>
            <a:pPr lvl="1"/>
            <a:r>
              <a:rPr lang="zh-CN" altLang="en-US" dirty="0"/>
              <a:t>静态分支预测：预测的逻辑固定，运行过程中不会调整预测策略。比如：简单静态分支预测，</a:t>
            </a:r>
            <a:r>
              <a:rPr lang="en-US" altLang="zh-CN" dirty="0"/>
              <a:t>BTNF</a:t>
            </a:r>
            <a:r>
              <a:rPr lang="zh-CN" altLang="en-US" dirty="0"/>
              <a:t>，</a:t>
            </a:r>
            <a:r>
              <a:rPr lang="en-US" altLang="zh-CN" dirty="0"/>
              <a:t>Profile</a:t>
            </a:r>
            <a:r>
              <a:rPr lang="zh-CN" altLang="en-US" dirty="0"/>
              <a:t>预测</a:t>
            </a:r>
            <a:endParaRPr lang="en-US" altLang="zh-CN" dirty="0"/>
          </a:p>
          <a:p>
            <a:pPr lvl="1"/>
            <a:r>
              <a:rPr lang="zh-CN" altLang="en-US" dirty="0"/>
              <a:t>动态分支预测：根据程序的运行状态进行预测，有效利用程序的运行时信息。如：</a:t>
            </a:r>
            <a:r>
              <a:rPr lang="en-US" altLang="zh-CN" dirty="0"/>
              <a:t>Bimodal</a:t>
            </a:r>
            <a:r>
              <a:rPr lang="zh-CN" altLang="en-US" dirty="0"/>
              <a:t>算法（一位、二位分支预测），二级分支预测，</a:t>
            </a:r>
            <a:r>
              <a:rPr lang="en-US" altLang="zh-CN" dirty="0"/>
              <a:t>YAGS</a:t>
            </a:r>
            <a:r>
              <a:rPr lang="zh-CN" altLang="en-US" dirty="0"/>
              <a:t>，神经网络预测等。</a:t>
            </a:r>
            <a:endParaRPr lang="en-US" altLang="zh-CN" dirty="0"/>
          </a:p>
          <a:p>
            <a:r>
              <a:rPr lang="zh-CN" altLang="en-US" dirty="0"/>
              <a:t>为了提高分支预测的准确性，我们采用动态分支预测的方法，实现了基于历史跳转结果的</a:t>
            </a:r>
            <a:r>
              <a:rPr lang="en-US" altLang="zh-CN" dirty="0"/>
              <a:t>Bimodal</a:t>
            </a:r>
            <a:r>
              <a:rPr lang="zh-CN" altLang="en-US" dirty="0"/>
              <a:t>二位分支跳转预测器。</a:t>
            </a:r>
          </a:p>
        </p:txBody>
      </p:sp>
      <p:pic>
        <p:nvPicPr>
          <p:cNvPr id="9" name="图片 8">
            <a:extLst>
              <a:ext uri="{FF2B5EF4-FFF2-40B4-BE49-F238E27FC236}">
                <a16:creationId xmlns:a16="http://schemas.microsoft.com/office/drawing/2014/main" id="{470CD633-3F90-4D61-8773-2C16A6D483B4}"/>
              </a:ext>
            </a:extLst>
          </p:cNvPr>
          <p:cNvPicPr>
            <a:picLocks noChangeAspect="1"/>
          </p:cNvPicPr>
          <p:nvPr/>
        </p:nvPicPr>
        <p:blipFill rotWithShape="1">
          <a:blip r:embed="rId3">
            <a:extLst>
              <a:ext uri="{28A0092B-C50C-407E-A947-70E740481C1C}">
                <a14:useLocalDpi xmlns:a14="http://schemas.microsoft.com/office/drawing/2010/main" val="0"/>
              </a:ext>
            </a:extLst>
          </a:blip>
          <a:srcRect l="11338" r="15909" b="76320"/>
          <a:stretch/>
        </p:blipFill>
        <p:spPr>
          <a:xfrm>
            <a:off x="5663952" y="3140968"/>
            <a:ext cx="6376118" cy="3162836"/>
          </a:xfrm>
          <a:prstGeom prst="rect">
            <a:avLst/>
          </a:prstGeom>
        </p:spPr>
      </p:pic>
      <p:sp>
        <p:nvSpPr>
          <p:cNvPr id="12" name="文本框 11">
            <a:extLst>
              <a:ext uri="{FF2B5EF4-FFF2-40B4-BE49-F238E27FC236}">
                <a16:creationId xmlns:a16="http://schemas.microsoft.com/office/drawing/2014/main" id="{EB9E1E90-512C-473F-83F6-873B9EAFD5B2}"/>
              </a:ext>
            </a:extLst>
          </p:cNvPr>
          <p:cNvSpPr txBox="1"/>
          <p:nvPr/>
        </p:nvSpPr>
        <p:spPr>
          <a:xfrm>
            <a:off x="161862" y="2996952"/>
            <a:ext cx="5519936"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endPar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幼圆"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幼圆" panose="02010509060101010101" pitchFamily="49" charset="-122"/>
                <a:cs typeface="+mn-cs"/>
              </a:rPr>
              <a:t>if</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pred</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&amp;&amp;</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flush)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幼圆" panose="02010509060101010101" pitchFamily="49" charset="-122"/>
                <a:cs typeface="+mn-cs"/>
              </a:rPr>
              <a:t>begin</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7CA668"/>
                </a:solidFill>
                <a:effectLst/>
                <a:uLnTx/>
                <a:uFillTx/>
                <a:latin typeface="Consolas" panose="020B0609020204030204" pitchFamily="49" charset="0"/>
                <a:ea typeface="幼圆" panose="02010509060101010101" pitchFamily="49" charset="-122"/>
                <a:cs typeface="+mn-cs"/>
              </a:rPr>
              <a:t>// </a:t>
            </a:r>
            <a:r>
              <a:rPr kumimoji="0" lang="zh-CN" altLang="en-US" sz="1800" b="0" i="0" u="none" strike="noStrike" kern="1200" cap="none" spc="0" normalizeH="0" baseline="0" noProof="0" dirty="0">
                <a:ln>
                  <a:noFill/>
                </a:ln>
                <a:solidFill>
                  <a:srgbClr val="7CA668"/>
                </a:solidFill>
                <a:effectLst/>
                <a:uLnTx/>
                <a:uFillTx/>
                <a:latin typeface="Consolas" panose="020B0609020204030204" pitchFamily="49" charset="0"/>
                <a:ea typeface="幼圆" panose="02010509060101010101" pitchFamily="49" charset="-122"/>
                <a:cs typeface="+mn-cs"/>
              </a:rPr>
              <a:t>预测失败，反转预测</a:t>
            </a:r>
            <a:endParaRPr kumimoji="0" lang="zh-CN" altLang="en-US"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幼圆" panose="02010509060101010101" pitchFamily="49" charset="-122"/>
                <a:cs typeface="+mn-cs"/>
              </a:rPr>
              <a:t>case</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(history)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STRONG_YES: history</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&lt;=</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WEAK_YES;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WEAK_YES: history</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&lt;=</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WEAK_NO;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WEAK_NO: history</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&lt;=</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WEAK_YES;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STRONG_NO: history</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&lt;=</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WEAK_NO;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幼圆" panose="02010509060101010101" pitchFamily="49" charset="-122"/>
                <a:cs typeface="+mn-cs"/>
              </a:rPr>
              <a:t>default</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history</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&lt;=</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STRONG_NO;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err="1">
                <a:ln>
                  <a:noFill/>
                </a:ln>
                <a:solidFill>
                  <a:srgbClr val="569CD6"/>
                </a:solidFill>
                <a:effectLst/>
                <a:uLnTx/>
                <a:uFillTx/>
                <a:latin typeface="Consolas" panose="020B0609020204030204" pitchFamily="49" charset="0"/>
                <a:ea typeface="幼圆" panose="02010509060101010101" pitchFamily="49" charset="-122"/>
                <a:cs typeface="+mn-cs"/>
              </a:rPr>
              <a:t>endcase</a:t>
            </a:r>
            <a:endPar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幼圆" panose="02010509060101010101" pitchFamily="49" charset="-122"/>
                <a:cs typeface="+mn-cs"/>
              </a:rPr>
              <a:t>end</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幼圆" panose="02010509060101010101" pitchFamily="49" charset="-122"/>
                <a:cs typeface="+mn-cs"/>
              </a:rPr>
              <a:t>else</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幼圆" panose="02010509060101010101" pitchFamily="49" charset="-122"/>
                <a:cs typeface="+mn-cs"/>
              </a:rPr>
              <a:t>begin</a:t>
            </a:r>
            <a:endPar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幼圆" panose="02010509060101010101" pitchFamily="49" charset="-122"/>
                <a:cs typeface="+mn-cs"/>
              </a:rPr>
              <a:t>end</a:t>
            </a:r>
            <a:endPar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p>
        </p:txBody>
      </p:sp>
    </p:spTree>
    <p:extLst>
      <p:ext uri="{BB962C8B-B14F-4D97-AF65-F5344CB8AC3E}">
        <p14:creationId xmlns:p14="http://schemas.microsoft.com/office/powerpoint/2010/main" val="1447551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33" y="15033"/>
            <a:ext cx="9144000" cy="746967"/>
          </a:xfrm>
        </p:spPr>
        <p:txBody>
          <a:bodyPr rtlCol="0"/>
          <a:lstStyle/>
          <a:p>
            <a:pPr rtl="0"/>
            <a:r>
              <a:rPr lang="zh-CN" altLang="en-US" dirty="0"/>
              <a:t>控制相关与分支预测</a:t>
            </a:r>
            <a:endParaRPr lang="zh-CN" altLang="en-US" dirty="0">
              <a:latin typeface="微软雅黑" panose="020B0503020204020204" pitchFamily="34" charset="-122"/>
              <a:ea typeface="微软雅黑" panose="020B0503020204020204" pitchFamily="34" charset="-122"/>
            </a:endParaRPr>
          </a:p>
        </p:txBody>
      </p:sp>
      <p:pic>
        <p:nvPicPr>
          <p:cNvPr id="5" name="内容占位符 4">
            <a:extLst>
              <a:ext uri="{FF2B5EF4-FFF2-40B4-BE49-F238E27FC236}">
                <a16:creationId xmlns:a16="http://schemas.microsoft.com/office/drawing/2014/main" id="{B5F83F7A-20D9-4B01-B497-F36832087E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376" y="971791"/>
            <a:ext cx="8380395" cy="2440682"/>
          </a:xfrm>
        </p:spPr>
      </p:pic>
      <p:graphicFrame>
        <p:nvGraphicFramePr>
          <p:cNvPr id="4" name="表格 5">
            <a:extLst>
              <a:ext uri="{FF2B5EF4-FFF2-40B4-BE49-F238E27FC236}">
                <a16:creationId xmlns:a16="http://schemas.microsoft.com/office/drawing/2014/main" id="{0A51792F-1E41-4113-99D5-C83174609877}"/>
              </a:ext>
            </a:extLst>
          </p:cNvPr>
          <p:cNvGraphicFramePr>
            <a:graphicFrameLocks noGrp="1"/>
          </p:cNvGraphicFramePr>
          <p:nvPr/>
        </p:nvGraphicFramePr>
        <p:xfrm>
          <a:off x="1199456" y="4581128"/>
          <a:ext cx="9793088" cy="1854200"/>
        </p:xfrm>
        <a:graphic>
          <a:graphicData uri="http://schemas.openxmlformats.org/drawingml/2006/table">
            <a:tbl>
              <a:tblPr firstRow="1" bandRow="1">
                <a:tableStyleId>{5C22544A-7EE6-4342-B048-85BDC9FD1C3A}</a:tableStyleId>
              </a:tblPr>
              <a:tblGrid>
                <a:gridCol w="1872208">
                  <a:extLst>
                    <a:ext uri="{9D8B030D-6E8A-4147-A177-3AD203B41FA5}">
                      <a16:colId xmlns:a16="http://schemas.microsoft.com/office/drawing/2014/main" val="3242526046"/>
                    </a:ext>
                  </a:extLst>
                </a:gridCol>
                <a:gridCol w="2088232">
                  <a:extLst>
                    <a:ext uri="{9D8B030D-6E8A-4147-A177-3AD203B41FA5}">
                      <a16:colId xmlns:a16="http://schemas.microsoft.com/office/drawing/2014/main" val="1971893256"/>
                    </a:ext>
                  </a:extLst>
                </a:gridCol>
                <a:gridCol w="1728192">
                  <a:extLst>
                    <a:ext uri="{9D8B030D-6E8A-4147-A177-3AD203B41FA5}">
                      <a16:colId xmlns:a16="http://schemas.microsoft.com/office/drawing/2014/main" val="920899284"/>
                    </a:ext>
                  </a:extLst>
                </a:gridCol>
                <a:gridCol w="4104456">
                  <a:extLst>
                    <a:ext uri="{9D8B030D-6E8A-4147-A177-3AD203B41FA5}">
                      <a16:colId xmlns:a16="http://schemas.microsoft.com/office/drawing/2014/main" val="3445103450"/>
                    </a:ext>
                  </a:extLst>
                </a:gridCol>
              </a:tblGrid>
              <a:tr h="370840">
                <a:tc>
                  <a:txBody>
                    <a:bodyPr/>
                    <a:lstStyle/>
                    <a:p>
                      <a:r>
                        <a:rPr lang="zh-CN" altLang="en-US" dirty="0"/>
                        <a:t>预测</a:t>
                      </a:r>
                      <a:r>
                        <a:rPr lang="en-US" altLang="zh-CN" dirty="0"/>
                        <a:t>/</a:t>
                      </a:r>
                      <a:r>
                        <a:rPr lang="zh-CN" altLang="en-US" dirty="0"/>
                        <a:t>实际</a:t>
                      </a:r>
                    </a:p>
                  </a:txBody>
                  <a:tcPr/>
                </a:tc>
                <a:tc>
                  <a:txBody>
                    <a:bodyPr/>
                    <a:lstStyle/>
                    <a:p>
                      <a:r>
                        <a:rPr lang="en-US" altLang="zh-CN" dirty="0" err="1"/>
                        <a:t>Flush_o</a:t>
                      </a:r>
                      <a:endParaRPr lang="zh-CN" altLang="en-US" dirty="0"/>
                    </a:p>
                  </a:txBody>
                  <a:tcPr/>
                </a:tc>
                <a:tc>
                  <a:txBody>
                    <a:bodyPr/>
                    <a:lstStyle/>
                    <a:p>
                      <a:r>
                        <a:rPr lang="en-US" altLang="zh-CN" dirty="0" err="1"/>
                        <a:t>Npc_op</a:t>
                      </a:r>
                      <a:endParaRPr lang="zh-CN" altLang="en-US" dirty="0"/>
                    </a:p>
                  </a:txBody>
                  <a:tcPr/>
                </a:tc>
                <a:tc>
                  <a:txBody>
                    <a:bodyPr/>
                    <a:lstStyle/>
                    <a:p>
                      <a:r>
                        <a:rPr lang="en-US" altLang="zh-CN" dirty="0" err="1"/>
                        <a:t>Special_pc</a:t>
                      </a:r>
                      <a:endParaRPr lang="zh-CN" altLang="en-US" dirty="0"/>
                    </a:p>
                  </a:txBody>
                  <a:tcPr/>
                </a:tc>
                <a:extLst>
                  <a:ext uri="{0D108BD9-81ED-4DB2-BD59-A6C34878D82A}">
                    <a16:rowId xmlns:a16="http://schemas.microsoft.com/office/drawing/2014/main" val="444357194"/>
                  </a:ext>
                </a:extLst>
              </a:tr>
              <a:tr h="370840">
                <a:tc>
                  <a:txBody>
                    <a:bodyPr/>
                    <a:lstStyle/>
                    <a:p>
                      <a:r>
                        <a:rPr lang="zh-CN" altLang="en-US" dirty="0"/>
                        <a:t>不跳转</a:t>
                      </a:r>
                      <a:r>
                        <a:rPr lang="en-US" altLang="zh-CN" dirty="0"/>
                        <a:t>/</a:t>
                      </a:r>
                      <a:r>
                        <a:rPr lang="zh-CN" altLang="en-US" dirty="0"/>
                        <a:t>不跳转</a:t>
                      </a:r>
                    </a:p>
                  </a:txBody>
                  <a:tcPr/>
                </a:tc>
                <a:tc>
                  <a:txBody>
                    <a:bodyPr/>
                    <a:lstStyle/>
                    <a:p>
                      <a:r>
                        <a:rPr lang="en-US" altLang="zh-CN" dirty="0"/>
                        <a:t>No</a:t>
                      </a:r>
                      <a:endParaRPr lang="zh-CN" altLang="en-US" dirty="0"/>
                    </a:p>
                  </a:txBody>
                  <a:tcPr/>
                </a:tc>
                <a:tc>
                  <a:txBody>
                    <a:bodyPr/>
                    <a:lstStyle/>
                    <a:p>
                      <a:r>
                        <a:rPr lang="en-US" altLang="zh-CN" dirty="0"/>
                        <a:t>NEXT</a:t>
                      </a:r>
                      <a:endParaRPr lang="zh-CN" altLang="en-US" dirty="0"/>
                    </a:p>
                  </a:txBody>
                  <a:tcPr/>
                </a:tc>
                <a:tc>
                  <a:txBody>
                    <a:bodyPr/>
                    <a:lstStyle/>
                    <a:p>
                      <a:endParaRPr lang="zh-CN" altLang="en-US" dirty="0"/>
                    </a:p>
                  </a:txBody>
                  <a:tcPr/>
                </a:tc>
                <a:extLst>
                  <a:ext uri="{0D108BD9-81ED-4DB2-BD59-A6C34878D82A}">
                    <a16:rowId xmlns:a16="http://schemas.microsoft.com/office/drawing/2014/main" val="2628875694"/>
                  </a:ext>
                </a:extLst>
              </a:tr>
              <a:tr h="370840">
                <a:tc>
                  <a:txBody>
                    <a:bodyPr/>
                    <a:lstStyle/>
                    <a:p>
                      <a:r>
                        <a:rPr lang="zh-CN" altLang="en-US" dirty="0"/>
                        <a:t>不跳转</a:t>
                      </a:r>
                      <a:r>
                        <a:rPr lang="en-US" altLang="zh-CN" dirty="0"/>
                        <a:t>/</a:t>
                      </a:r>
                      <a:r>
                        <a:rPr lang="zh-CN" altLang="en-US" dirty="0"/>
                        <a:t>跳转</a:t>
                      </a:r>
                    </a:p>
                  </a:txBody>
                  <a:tcPr/>
                </a:tc>
                <a:tc>
                  <a:txBody>
                    <a:bodyPr/>
                    <a:lstStyle/>
                    <a:p>
                      <a:r>
                        <a:rPr lang="en-US" altLang="zh-CN" dirty="0"/>
                        <a:t>Yes</a:t>
                      </a:r>
                      <a:endParaRPr lang="zh-CN" altLang="en-US" dirty="0"/>
                    </a:p>
                  </a:txBody>
                  <a:tcPr/>
                </a:tc>
                <a:tc>
                  <a:txBody>
                    <a:bodyPr/>
                    <a:lstStyle/>
                    <a:p>
                      <a:r>
                        <a:rPr lang="en-US" altLang="zh-CN" dirty="0"/>
                        <a:t>OFFSET</a:t>
                      </a:r>
                      <a:endParaRPr lang="zh-CN" altLang="en-US" dirty="0"/>
                    </a:p>
                  </a:txBody>
                  <a:tcPr/>
                </a:tc>
                <a:tc>
                  <a:txBody>
                    <a:bodyPr/>
                    <a:lstStyle/>
                    <a:p>
                      <a:endParaRPr lang="zh-CN" altLang="en-US" dirty="0"/>
                    </a:p>
                  </a:txBody>
                  <a:tcPr/>
                </a:tc>
                <a:extLst>
                  <a:ext uri="{0D108BD9-81ED-4DB2-BD59-A6C34878D82A}">
                    <a16:rowId xmlns:a16="http://schemas.microsoft.com/office/drawing/2014/main" val="2601917252"/>
                  </a:ext>
                </a:extLst>
              </a:tr>
              <a:tr h="370840">
                <a:tc>
                  <a:txBody>
                    <a:bodyPr/>
                    <a:lstStyle/>
                    <a:p>
                      <a:r>
                        <a:rPr lang="zh-CN" altLang="en-US" dirty="0"/>
                        <a:t>跳转</a:t>
                      </a:r>
                      <a:r>
                        <a:rPr lang="en-US" altLang="zh-CN" dirty="0"/>
                        <a:t>/</a:t>
                      </a:r>
                      <a:r>
                        <a:rPr lang="zh-CN" altLang="en-US" dirty="0"/>
                        <a:t>不跳转</a:t>
                      </a:r>
                    </a:p>
                  </a:txBody>
                  <a:tcPr/>
                </a:tc>
                <a:tc>
                  <a:txBody>
                    <a:bodyPr/>
                    <a:lstStyle/>
                    <a:p>
                      <a:r>
                        <a:rPr lang="en-US" altLang="zh-CN" dirty="0"/>
                        <a:t>Yes</a:t>
                      </a:r>
                      <a:endParaRPr lang="zh-CN" altLang="en-US" dirty="0"/>
                    </a:p>
                  </a:txBody>
                  <a:tcPr/>
                </a:tc>
                <a:tc>
                  <a:txBody>
                    <a:bodyPr/>
                    <a:lstStyle/>
                    <a:p>
                      <a:r>
                        <a:rPr lang="en-US" altLang="zh-CN" dirty="0"/>
                        <a:t>SPEC</a:t>
                      </a:r>
                      <a:endParaRPr lang="zh-CN" altLang="en-US" dirty="0"/>
                    </a:p>
                  </a:txBody>
                  <a:tcPr/>
                </a:tc>
                <a:tc>
                  <a:txBody>
                    <a:bodyPr/>
                    <a:lstStyle/>
                    <a:p>
                      <a:r>
                        <a:rPr lang="en-US" altLang="zh-CN" dirty="0"/>
                        <a:t>pc_i+4</a:t>
                      </a:r>
                      <a:endParaRPr lang="zh-CN" altLang="en-US" dirty="0"/>
                    </a:p>
                  </a:txBody>
                  <a:tcPr/>
                </a:tc>
                <a:extLst>
                  <a:ext uri="{0D108BD9-81ED-4DB2-BD59-A6C34878D82A}">
                    <a16:rowId xmlns:a16="http://schemas.microsoft.com/office/drawing/2014/main" val="2984215923"/>
                  </a:ext>
                </a:extLst>
              </a:tr>
              <a:tr h="370840">
                <a:tc>
                  <a:txBody>
                    <a:bodyPr/>
                    <a:lstStyle/>
                    <a:p>
                      <a:r>
                        <a:rPr lang="zh-CN" altLang="en-US" dirty="0"/>
                        <a:t>跳转</a:t>
                      </a:r>
                      <a:r>
                        <a:rPr lang="en-US" altLang="zh-CN" dirty="0"/>
                        <a:t>/</a:t>
                      </a:r>
                      <a:r>
                        <a:rPr lang="zh-CN" altLang="en-US" dirty="0"/>
                        <a:t>跳转</a:t>
                      </a:r>
                    </a:p>
                  </a:txBody>
                  <a:tcPr/>
                </a:tc>
                <a:tc>
                  <a:txBody>
                    <a:bodyPr/>
                    <a:lstStyle/>
                    <a:p>
                      <a:r>
                        <a:rPr lang="en-US" altLang="zh-CN" dirty="0"/>
                        <a:t>No</a:t>
                      </a:r>
                      <a:endParaRPr lang="zh-CN" altLang="en-US" dirty="0"/>
                    </a:p>
                  </a:txBody>
                  <a:tcPr/>
                </a:tc>
                <a:tc>
                  <a:txBody>
                    <a:bodyPr/>
                    <a:lstStyle/>
                    <a:p>
                      <a:r>
                        <a:rPr lang="en-US" altLang="zh-CN" dirty="0"/>
                        <a:t>NEXT</a:t>
                      </a:r>
                      <a:endParaRPr lang="zh-CN" altLang="en-US" dirty="0"/>
                    </a:p>
                  </a:txBody>
                  <a:tcPr/>
                </a:tc>
                <a:tc>
                  <a:txBody>
                    <a:bodyPr/>
                    <a:lstStyle/>
                    <a:p>
                      <a:endParaRPr lang="zh-CN" altLang="en-US" dirty="0"/>
                    </a:p>
                  </a:txBody>
                  <a:tcPr/>
                </a:tc>
                <a:extLst>
                  <a:ext uri="{0D108BD9-81ED-4DB2-BD59-A6C34878D82A}">
                    <a16:rowId xmlns:a16="http://schemas.microsoft.com/office/drawing/2014/main" val="3357154284"/>
                  </a:ext>
                </a:extLst>
              </a:tr>
            </a:tbl>
          </a:graphicData>
        </a:graphic>
      </p:graphicFrame>
      <p:sp>
        <p:nvSpPr>
          <p:cNvPr id="6" name="文本框 5">
            <a:extLst>
              <a:ext uri="{FF2B5EF4-FFF2-40B4-BE49-F238E27FC236}">
                <a16:creationId xmlns:a16="http://schemas.microsoft.com/office/drawing/2014/main" id="{CAD05559-B012-46D5-A65B-8C901A49D535}"/>
              </a:ext>
            </a:extLst>
          </p:cNvPr>
          <p:cNvSpPr txBox="1"/>
          <p:nvPr/>
        </p:nvSpPr>
        <p:spPr>
          <a:xfrm>
            <a:off x="1199456" y="3700107"/>
            <a:ext cx="84969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幼圆" panose="02010509060101010101" pitchFamily="49" charset="-122"/>
                <a:cs typeface="+mn-cs"/>
              </a:rPr>
              <a:t>wire</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9CDCFE"/>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err="1">
                <a:ln>
                  <a:noFill/>
                </a:ln>
                <a:solidFill>
                  <a:srgbClr val="9CDCFE"/>
                </a:solidFill>
                <a:effectLst/>
                <a:uLnTx/>
                <a:uFillTx/>
                <a:latin typeface="Consolas" panose="020B0609020204030204" pitchFamily="49" charset="0"/>
                <a:ea typeface="幼圆" panose="02010509060101010101" pitchFamily="49" charset="-122"/>
                <a:cs typeface="+mn-cs"/>
              </a:rPr>
              <a:t>InstBus</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inst_sel</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 (</a:t>
            </a: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flush_i</a:t>
            </a:r>
            <a:r>
              <a:rPr kumimoji="0" lang="en-US" altLang="zh-CN" sz="1800" b="0" i="0" u="none" strike="noStrike" kern="1200" cap="none" spc="0" normalizeH="0" baseline="0" noProof="0" dirty="0">
                <a:ln>
                  <a:noFill/>
                </a:ln>
                <a:solidFill>
                  <a:srgbClr val="D4D4D4"/>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9CDCFE"/>
                </a:solidFill>
                <a:effectLst/>
                <a:uLnTx/>
                <a:uFillTx/>
                <a:latin typeface="Consolas" panose="020B0609020204030204" pitchFamily="49" charset="0"/>
                <a:ea typeface="幼圆" panose="02010509060101010101" pitchFamily="49" charset="-122"/>
                <a:cs typeface="+mn-cs"/>
              </a:rPr>
              <a:t>`FLUSH_YES</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a:ln>
                  <a:noFill/>
                </a:ln>
                <a:solidFill>
                  <a:srgbClr val="9CDCFE"/>
                </a:solidFill>
                <a:effectLst/>
                <a:uLnTx/>
                <a:uFillTx/>
                <a:latin typeface="Consolas" panose="020B0609020204030204" pitchFamily="49" charset="0"/>
                <a:ea typeface="幼圆" panose="02010509060101010101" pitchFamily="49" charset="-122"/>
                <a:cs typeface="+mn-cs"/>
              </a:rPr>
              <a:t>`</a:t>
            </a:r>
            <a:r>
              <a:rPr kumimoji="0" lang="en-US" altLang="zh-CN" sz="1800" b="0" i="0" u="none" strike="noStrike" kern="1200" cap="none" spc="0" normalizeH="0" baseline="0" noProof="0" dirty="0" err="1">
                <a:ln>
                  <a:noFill/>
                </a:ln>
                <a:solidFill>
                  <a:srgbClr val="9CDCFE"/>
                </a:solidFill>
                <a:effectLst/>
                <a:uLnTx/>
                <a:uFillTx/>
                <a:latin typeface="Consolas" panose="020B0609020204030204" pitchFamily="49" charset="0"/>
                <a:ea typeface="幼圆" panose="02010509060101010101" pitchFamily="49" charset="-122"/>
                <a:cs typeface="+mn-cs"/>
              </a:rPr>
              <a:t>ZeroWord</a:t>
            </a:r>
            <a:r>
              <a:rPr kumimoji="0" lang="en-US" altLang="zh-CN" sz="1800" b="0" i="0" u="none" strike="noStrike" kern="1200" cap="none" spc="0" normalizeH="0" baseline="0" noProof="0" dirty="0" err="1">
                <a:ln>
                  <a:noFill/>
                </a:ln>
                <a:solidFill>
                  <a:srgbClr val="FFFFFF"/>
                </a:solidFill>
                <a:effectLst/>
                <a:uLnTx/>
                <a:uFillTx/>
                <a:latin typeface="Consolas" panose="020B0609020204030204" pitchFamily="49" charset="0"/>
                <a:ea typeface="幼圆" panose="02010509060101010101" pitchFamily="49" charset="-122"/>
                <a:cs typeface="+mn-cs"/>
              </a:rPr>
              <a:t>:inst_i</a:t>
            </a:r>
            <a:r>
              <a:rPr kumimoji="0" lang="en-US" altLang="zh-CN" sz="1800" b="0" i="0" u="none" strike="noStrike" kern="1200" cap="none" spc="0" normalizeH="0" baseline="0" noProof="0" dirty="0">
                <a:ln>
                  <a:noFill/>
                </a:ln>
                <a:solidFill>
                  <a:srgbClr val="FFFFFF"/>
                </a:solidFill>
                <a:effectLst/>
                <a:uLnTx/>
                <a:uFillTx/>
                <a:latin typeface="Consolas" panose="020B0609020204030204" pitchFamily="49" charset="0"/>
                <a:ea typeface="幼圆" panose="02010509060101010101" pitchFamily="49" charset="-122"/>
                <a:cs typeface="+mn-cs"/>
              </a:rPr>
              <a:t>;</a:t>
            </a:r>
          </a:p>
        </p:txBody>
      </p:sp>
    </p:spTree>
    <p:extLst>
      <p:ext uri="{BB962C8B-B14F-4D97-AF65-F5344CB8AC3E}">
        <p14:creationId xmlns:p14="http://schemas.microsoft.com/office/powerpoint/2010/main" val="40066273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技术计算机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56_TF02901026_TF02901026" id="{394D99B5-E580-4D51-B986-6D4A6E2C9564}" vid="{21D4C2F2-AB67-4233-AF07-6D95B8F868C9}"/>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3438</Words>
  <Application>Microsoft Office PowerPoint</Application>
  <PresentationFormat>宽屏</PresentationFormat>
  <Paragraphs>384</Paragraphs>
  <Slides>35</Slides>
  <Notes>27</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35</vt:i4>
      </vt:variant>
    </vt:vector>
  </HeadingPairs>
  <TitlesOfParts>
    <vt:vector size="45" baseType="lpstr">
      <vt:lpstr>-apple-system</vt:lpstr>
      <vt:lpstr>等线</vt:lpstr>
      <vt:lpstr>等线 Light</vt:lpstr>
      <vt:lpstr>宋体</vt:lpstr>
      <vt:lpstr>微软雅黑</vt:lpstr>
      <vt:lpstr>Arial</vt:lpstr>
      <vt:lpstr>Candara</vt:lpstr>
      <vt:lpstr>Consolas</vt:lpstr>
      <vt:lpstr>Office 主题​​</vt:lpstr>
      <vt:lpstr>技术计算机 16x9</vt:lpstr>
      <vt:lpstr>流水线CPU设计</vt:lpstr>
      <vt:lpstr>实验成果</vt:lpstr>
      <vt:lpstr>微处理器设计</vt:lpstr>
      <vt:lpstr>CPU数据通路图</vt:lpstr>
      <vt:lpstr>关键控制信号及其含义</vt:lpstr>
      <vt:lpstr>数据与存储相关和溢出处理与大小判断</vt:lpstr>
      <vt:lpstr>控制相关与分支预测</vt:lpstr>
      <vt:lpstr>控制相关与分支预测</vt:lpstr>
      <vt:lpstr>控制相关与分支预测</vt:lpstr>
      <vt:lpstr>外设接口设计</vt:lpstr>
      <vt:lpstr>总线的设计</vt:lpstr>
      <vt:lpstr>使用SRAM作为数据存储器</vt:lpstr>
      <vt:lpstr>SRAM</vt:lpstr>
      <vt:lpstr>数码管</vt:lpstr>
      <vt:lpstr>LED灯</vt:lpstr>
      <vt:lpstr>VGA接口与定义</vt:lpstr>
      <vt:lpstr>显示模式选择</vt:lpstr>
      <vt:lpstr>显示图像&amp;字符</vt:lpstr>
      <vt:lpstr>系统调试仿真</vt:lpstr>
      <vt:lpstr>数据相关问题的解决</vt:lpstr>
      <vt:lpstr>仿真测试</vt:lpstr>
      <vt:lpstr>仿真测试</vt:lpstr>
      <vt:lpstr>仿真测试</vt:lpstr>
      <vt:lpstr>仿真测试</vt:lpstr>
      <vt:lpstr>仿真测试</vt:lpstr>
      <vt:lpstr>仿真测试</vt:lpstr>
      <vt:lpstr>自动对比仿真测试</vt:lpstr>
      <vt:lpstr>自动对比仿真测试</vt:lpstr>
      <vt:lpstr>CPU演示</vt:lpstr>
      <vt:lpstr>VGA演示</vt:lpstr>
      <vt:lpstr>VGA演示</vt:lpstr>
      <vt:lpstr>团队协作</vt:lpstr>
      <vt:lpstr>组内分工</vt:lpstr>
      <vt:lpstr>团队贡献</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团队贡献</dc:title>
  <dc:creator>正良 吴</dc:creator>
  <cp:lastModifiedBy>李可</cp:lastModifiedBy>
  <cp:revision>11</cp:revision>
  <dcterms:created xsi:type="dcterms:W3CDTF">2020-09-24T17:21:24Z</dcterms:created>
  <dcterms:modified xsi:type="dcterms:W3CDTF">2020-09-25T02:27:36Z</dcterms:modified>
</cp:coreProperties>
</file>